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8" r:id="rId3"/>
    <p:sldId id="260" r:id="rId4"/>
    <p:sldId id="262" r:id="rId5"/>
    <p:sldId id="305" r:id="rId6"/>
    <p:sldId id="306" r:id="rId7"/>
    <p:sldId id="307" r:id="rId8"/>
    <p:sldId id="280" r:id="rId9"/>
    <p:sldId id="308" r:id="rId10"/>
    <p:sldId id="304" r:id="rId11"/>
    <p:sldId id="309" r:id="rId12"/>
    <p:sldId id="284" r:id="rId13"/>
  </p:sldIdLst>
  <p:sldSz cx="9144000" cy="5143500" type="screen16x9"/>
  <p:notesSz cx="6858000" cy="9144000"/>
  <p:embeddedFontLst>
    <p:embeddedFont>
      <p:font typeface="Comfortaa" pitchFamily="2" charset="0"/>
      <p:regular r:id="rId15"/>
      <p:bold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Orbitron" pitchFamily="2" charset="0"/>
      <p:regular r:id="rId21"/>
      <p:bold r:id="rId22"/>
    </p:embeddedFont>
    <p:embeddedFont>
      <p:font typeface="Orbitron Medium" pitchFamily="2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DE1755-4194-42F2-B24C-F24F56B36485}">
  <a:tblStyle styleId="{04DE1755-4194-42F2-B24C-F24F56B364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94"/>
  </p:normalViewPr>
  <p:slideViewPr>
    <p:cSldViewPr snapToGrid="0">
      <p:cViewPr>
        <p:scale>
          <a:sx n="155" d="100"/>
          <a:sy n="155" d="100"/>
        </p:scale>
        <p:origin x="64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>
          <a:extLst>
            <a:ext uri="{FF2B5EF4-FFF2-40B4-BE49-F238E27FC236}">
              <a16:creationId xmlns:a16="http://schemas.microsoft.com/office/drawing/2014/main" id="{CF839868-408E-8568-6900-0EE10ED703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>
            <a:extLst>
              <a:ext uri="{FF2B5EF4-FFF2-40B4-BE49-F238E27FC236}">
                <a16:creationId xmlns:a16="http://schemas.microsoft.com/office/drawing/2014/main" id="{8BA88AF4-F8CC-4941-AF96-DB595C7383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>
            <a:extLst>
              <a:ext uri="{FF2B5EF4-FFF2-40B4-BE49-F238E27FC236}">
                <a16:creationId xmlns:a16="http://schemas.microsoft.com/office/drawing/2014/main" id="{8F7DB389-B7A4-E06B-73F8-C570ACF45E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656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>
          <a:extLst>
            <a:ext uri="{FF2B5EF4-FFF2-40B4-BE49-F238E27FC236}">
              <a16:creationId xmlns:a16="http://schemas.microsoft.com/office/drawing/2014/main" id="{5FC162A4-D2DB-A181-6263-2D4A34097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>
            <a:extLst>
              <a:ext uri="{FF2B5EF4-FFF2-40B4-BE49-F238E27FC236}">
                <a16:creationId xmlns:a16="http://schemas.microsoft.com/office/drawing/2014/main" id="{3A8ECDA6-8FC1-A1C0-5A60-1C5E8EF03E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>
            <a:extLst>
              <a:ext uri="{FF2B5EF4-FFF2-40B4-BE49-F238E27FC236}">
                <a16:creationId xmlns:a16="http://schemas.microsoft.com/office/drawing/2014/main" id="{0E1C55B7-A699-3390-ECF5-F245414055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09149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8" name="Google Shape;4808;g895905f5e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9" name="Google Shape;4809;g895905f5e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95905f5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895905f5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95905f5e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95905f5e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95905f5eb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95905f5eb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>
          <a:extLst>
            <a:ext uri="{FF2B5EF4-FFF2-40B4-BE49-F238E27FC236}">
              <a16:creationId xmlns:a16="http://schemas.microsoft.com/office/drawing/2014/main" id="{29555A74-DC4E-1103-5C8B-F66BD54FE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95905f5eb_0_20:notes">
            <a:extLst>
              <a:ext uri="{FF2B5EF4-FFF2-40B4-BE49-F238E27FC236}">
                <a16:creationId xmlns:a16="http://schemas.microsoft.com/office/drawing/2014/main" id="{D54DEAAD-1978-FBE2-2254-6717D32B9DD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95905f5eb_0_20:notes">
            <a:extLst>
              <a:ext uri="{FF2B5EF4-FFF2-40B4-BE49-F238E27FC236}">
                <a16:creationId xmlns:a16="http://schemas.microsoft.com/office/drawing/2014/main" id="{E1D17FA9-D6E8-EA34-713A-D439261714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458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>
          <a:extLst>
            <a:ext uri="{FF2B5EF4-FFF2-40B4-BE49-F238E27FC236}">
              <a16:creationId xmlns:a16="http://schemas.microsoft.com/office/drawing/2014/main" id="{02731D60-1E21-1A8D-7482-BA252D1CB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95905f5eb_0_20:notes">
            <a:extLst>
              <a:ext uri="{FF2B5EF4-FFF2-40B4-BE49-F238E27FC236}">
                <a16:creationId xmlns:a16="http://schemas.microsoft.com/office/drawing/2014/main" id="{DC225F2D-6744-2E66-755E-FB0C5496FF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95905f5eb_0_20:notes">
            <a:extLst>
              <a:ext uri="{FF2B5EF4-FFF2-40B4-BE49-F238E27FC236}">
                <a16:creationId xmlns:a16="http://schemas.microsoft.com/office/drawing/2014/main" id="{47BFB94A-D2DB-7C26-3964-95322A0BC5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6052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>
          <a:extLst>
            <a:ext uri="{FF2B5EF4-FFF2-40B4-BE49-F238E27FC236}">
              <a16:creationId xmlns:a16="http://schemas.microsoft.com/office/drawing/2014/main" id="{B6ED3059-64B9-6706-0141-7973B951E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95905f5eb_0_20:notes">
            <a:extLst>
              <a:ext uri="{FF2B5EF4-FFF2-40B4-BE49-F238E27FC236}">
                <a16:creationId xmlns:a16="http://schemas.microsoft.com/office/drawing/2014/main" id="{ADC71194-9038-5EFB-264B-116215A2AE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95905f5eb_0_20:notes">
            <a:extLst>
              <a:ext uri="{FF2B5EF4-FFF2-40B4-BE49-F238E27FC236}">
                <a16:creationId xmlns:a16="http://schemas.microsoft.com/office/drawing/2014/main" id="{0832E37C-6863-FE8D-6DB0-DD7FE8B1EB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2070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895905f5eb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895905f5eb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>
          <a:extLst>
            <a:ext uri="{FF2B5EF4-FFF2-40B4-BE49-F238E27FC236}">
              <a16:creationId xmlns:a16="http://schemas.microsoft.com/office/drawing/2014/main" id="{07CCC03B-BDEE-A66B-2F9D-C07DB9B18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895905f5eb_0_40:notes">
            <a:extLst>
              <a:ext uri="{FF2B5EF4-FFF2-40B4-BE49-F238E27FC236}">
                <a16:creationId xmlns:a16="http://schemas.microsoft.com/office/drawing/2014/main" id="{ED89922E-ADEF-16DD-0410-59BCF6EE8F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895905f5eb_0_40:notes">
            <a:extLst>
              <a:ext uri="{FF2B5EF4-FFF2-40B4-BE49-F238E27FC236}">
                <a16:creationId xmlns:a16="http://schemas.microsoft.com/office/drawing/2014/main" id="{09D432DE-3C17-B2FD-CE0B-B8B63C539F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9861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27900" y="1876125"/>
            <a:ext cx="6688200" cy="92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09925" y="2804625"/>
            <a:ext cx="29241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 rot="-5400000">
            <a:off x="-1083925" y="2336725"/>
            <a:ext cx="4053900" cy="4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041025" y="2940125"/>
            <a:ext cx="3858900" cy="16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 rot="-5400000">
            <a:off x="-992050" y="2240825"/>
            <a:ext cx="40638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2001476" y="1277450"/>
            <a:ext cx="14955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2"/>
          </p:nvPr>
        </p:nvSpPr>
        <p:spPr>
          <a:xfrm>
            <a:off x="1978364" y="2250700"/>
            <a:ext cx="1616700" cy="8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3"/>
          </p:nvPr>
        </p:nvSpPr>
        <p:spPr>
          <a:xfrm>
            <a:off x="4346301" y="1277000"/>
            <a:ext cx="14955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4"/>
          </p:nvPr>
        </p:nvSpPr>
        <p:spPr>
          <a:xfrm>
            <a:off x="4333126" y="2252500"/>
            <a:ext cx="16185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5"/>
          </p:nvPr>
        </p:nvSpPr>
        <p:spPr>
          <a:xfrm>
            <a:off x="6691126" y="1277450"/>
            <a:ext cx="14955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6"/>
          </p:nvPr>
        </p:nvSpPr>
        <p:spPr>
          <a:xfrm>
            <a:off x="6689701" y="2252500"/>
            <a:ext cx="16185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 rot="-5400000">
            <a:off x="-1094005" y="2078375"/>
            <a:ext cx="4075500" cy="9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subTitle" idx="1"/>
          </p:nvPr>
        </p:nvSpPr>
        <p:spPr>
          <a:xfrm>
            <a:off x="3495075" y="735525"/>
            <a:ext cx="29475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2"/>
          </p:nvPr>
        </p:nvSpPr>
        <p:spPr>
          <a:xfrm>
            <a:off x="3039395" y="1532138"/>
            <a:ext cx="3858900" cy="10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3" name="Google Shape;143;p24"/>
          <p:cNvSpPr txBox="1"/>
          <p:nvPr/>
        </p:nvSpPr>
        <p:spPr>
          <a:xfrm>
            <a:off x="2429050" y="3267725"/>
            <a:ext cx="5079600" cy="10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13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 rot="-5400000">
            <a:off x="-1078675" y="2329325"/>
            <a:ext cx="4062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2056487" y="1240600"/>
            <a:ext cx="2350800" cy="23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5903137" y="1240666"/>
            <a:ext cx="2350800" cy="23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1902437" y="3679800"/>
            <a:ext cx="2658900" cy="3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5749090" y="3679800"/>
            <a:ext cx="2642700" cy="3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 rot="-5400000">
            <a:off x="-989125" y="2243600"/>
            <a:ext cx="40581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6144900" cy="40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713225" y="1242700"/>
            <a:ext cx="3597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713225" y="2812600"/>
            <a:ext cx="3597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4914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body" idx="1"/>
          </p:nvPr>
        </p:nvSpPr>
        <p:spPr>
          <a:xfrm>
            <a:off x="713225" y="399432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12"/>
          <p:cNvSpPr/>
          <p:nvPr/>
        </p:nvSpPr>
        <p:spPr>
          <a:xfrm>
            <a:off x="-100" y="-9500"/>
            <a:ext cx="91440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 rot="-5400000">
            <a:off x="-1076575" y="2329675"/>
            <a:ext cx="4058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"/>
          </p:nvPr>
        </p:nvSpPr>
        <p:spPr>
          <a:xfrm>
            <a:off x="2311110" y="780100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2"/>
          </p:nvPr>
        </p:nvSpPr>
        <p:spPr>
          <a:xfrm>
            <a:off x="2311100" y="1075550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subTitle" idx="3"/>
          </p:nvPr>
        </p:nvSpPr>
        <p:spPr>
          <a:xfrm>
            <a:off x="2311110" y="1959975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4"/>
          </p:nvPr>
        </p:nvSpPr>
        <p:spPr>
          <a:xfrm>
            <a:off x="2311100" y="2259647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ubTitle" idx="5"/>
          </p:nvPr>
        </p:nvSpPr>
        <p:spPr>
          <a:xfrm>
            <a:off x="2311238" y="3137750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6"/>
          </p:nvPr>
        </p:nvSpPr>
        <p:spPr>
          <a:xfrm>
            <a:off x="2311100" y="3426553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7"/>
          </p:nvPr>
        </p:nvSpPr>
        <p:spPr>
          <a:xfrm>
            <a:off x="5980151" y="780100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8"/>
          </p:nvPr>
        </p:nvSpPr>
        <p:spPr>
          <a:xfrm>
            <a:off x="5980150" y="1075550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9"/>
          </p:nvPr>
        </p:nvSpPr>
        <p:spPr>
          <a:xfrm>
            <a:off x="5980147" y="1959975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body" idx="13"/>
          </p:nvPr>
        </p:nvSpPr>
        <p:spPr>
          <a:xfrm>
            <a:off x="5980150" y="2259650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4"/>
          </p:nvPr>
        </p:nvSpPr>
        <p:spPr>
          <a:xfrm>
            <a:off x="5964573" y="3137750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5"/>
          </p:nvPr>
        </p:nvSpPr>
        <p:spPr>
          <a:xfrm>
            <a:off x="5980075" y="3426559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16" hasCustomPrompt="1"/>
          </p:nvPr>
        </p:nvSpPr>
        <p:spPr>
          <a:xfrm>
            <a:off x="1256150" y="8563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17" hasCustomPrompt="1"/>
          </p:nvPr>
        </p:nvSpPr>
        <p:spPr>
          <a:xfrm>
            <a:off x="1256150" y="202065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18" hasCustomPrompt="1"/>
          </p:nvPr>
        </p:nvSpPr>
        <p:spPr>
          <a:xfrm>
            <a:off x="1223925" y="31850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19" hasCustomPrompt="1"/>
          </p:nvPr>
        </p:nvSpPr>
        <p:spPr>
          <a:xfrm>
            <a:off x="4909475" y="8563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 idx="20" hasCustomPrompt="1"/>
          </p:nvPr>
        </p:nvSpPr>
        <p:spPr>
          <a:xfrm>
            <a:off x="4909475" y="202065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21" hasCustomPrompt="1"/>
          </p:nvPr>
        </p:nvSpPr>
        <p:spPr>
          <a:xfrm>
            <a:off x="4877263" y="31850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5175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dk1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3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subTitle" idx="1"/>
          </p:nvPr>
        </p:nvSpPr>
        <p:spPr>
          <a:xfrm>
            <a:off x="1303020" y="2871975"/>
            <a:ext cx="6537960" cy="465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Monaco" pitchFamily="2" charset="77"/>
              </a:rPr>
              <a:t>Cyberhax</a:t>
            </a:r>
            <a:r>
              <a:rPr lang="en-US" dirty="0">
                <a:latin typeface="Monaco" pitchFamily="2" charset="77"/>
              </a:rPr>
              <a:t>{th1s_1s_wh3r3_y0ur_j0urn3y_b3g1n5}</a:t>
            </a:r>
            <a:endParaRPr dirty="0">
              <a:latin typeface="Monaco" pitchFamily="2" charset="77"/>
            </a:endParaRPr>
          </a:p>
        </p:txBody>
      </p:sp>
      <p:sp>
        <p:nvSpPr>
          <p:cNvPr id="153" name="Google Shape;153;p27"/>
          <p:cNvSpPr txBox="1">
            <a:spLocks noGrp="1"/>
          </p:cNvSpPr>
          <p:nvPr>
            <p:ph type="ctrTitle"/>
          </p:nvPr>
        </p:nvSpPr>
        <p:spPr>
          <a:xfrm>
            <a:off x="1227900" y="1876125"/>
            <a:ext cx="6688200" cy="92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Intro to CTF</a:t>
            </a:r>
            <a:endParaRPr dirty="0"/>
          </a:p>
        </p:txBody>
      </p:sp>
      <p:sp>
        <p:nvSpPr>
          <p:cNvPr id="154" name="Google Shape;154;p27"/>
          <p:cNvSpPr/>
          <p:nvPr/>
        </p:nvSpPr>
        <p:spPr>
          <a:xfrm>
            <a:off x="44139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7"/>
          <p:cNvSpPr/>
          <p:nvPr/>
        </p:nvSpPr>
        <p:spPr>
          <a:xfrm>
            <a:off x="50252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7"/>
          <p:cNvSpPr/>
          <p:nvPr/>
        </p:nvSpPr>
        <p:spPr>
          <a:xfrm>
            <a:off x="3865825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7" name="Google Shape;157;p27"/>
          <p:cNvCxnSpPr/>
          <p:nvPr/>
        </p:nvCxnSpPr>
        <p:spPr>
          <a:xfrm>
            <a:off x="0" y="4217325"/>
            <a:ext cx="9166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Round Single Corner Rectangle 3">
            <a:extLst>
              <a:ext uri="{FF2B5EF4-FFF2-40B4-BE49-F238E27FC236}">
                <a16:creationId xmlns:a16="http://schemas.microsoft.com/office/drawing/2014/main" id="{3FC27F0C-5DB4-2E74-4BA1-1864CA3A6E5E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DB1AB887-47F1-60A4-A16B-E01AB9449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6" name="Picture 5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5BA93A41-AE68-3915-23DD-603BD2AC3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pic>
        <p:nvPicPr>
          <p:cNvPr id="8" name="Picture 7" descr="A blue circle with a white dragon on it&#10;&#10;Description automatically generated">
            <a:extLst>
              <a:ext uri="{FF2B5EF4-FFF2-40B4-BE49-F238E27FC236}">
                <a16:creationId xmlns:a16="http://schemas.microsoft.com/office/drawing/2014/main" id="{C8DC04D2-7470-CDBE-38A9-8E930F26AC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7878" y="750854"/>
            <a:ext cx="1567961" cy="1053670"/>
          </a:xfrm>
          <a:prstGeom prst="rect">
            <a:avLst/>
          </a:prstGeom>
        </p:spPr>
      </p:pic>
      <p:sp>
        <p:nvSpPr>
          <p:cNvPr id="9" name="AutoShape 2">
            <a:extLst>
              <a:ext uri="{FF2B5EF4-FFF2-40B4-BE49-F238E27FC236}">
                <a16:creationId xmlns:a16="http://schemas.microsoft.com/office/drawing/2014/main" id="{A7681799-CD0F-F5DB-40EE-43EDB5A329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4" name="Picture 6" descr="@CTFd">
            <a:extLst>
              <a:ext uri="{FF2B5EF4-FFF2-40B4-BE49-F238E27FC236}">
                <a16:creationId xmlns:a16="http://schemas.microsoft.com/office/drawing/2014/main" id="{89C96743-128B-5C73-A1A2-BAB3C1DA4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5478" y="642689"/>
            <a:ext cx="1270000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>
          <a:extLst>
            <a:ext uri="{FF2B5EF4-FFF2-40B4-BE49-F238E27FC236}">
              <a16:creationId xmlns:a16="http://schemas.microsoft.com/office/drawing/2014/main" id="{52B48C85-48F4-658F-CA61-744F5C16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>
            <a:extLst>
              <a:ext uri="{FF2B5EF4-FFF2-40B4-BE49-F238E27FC236}">
                <a16:creationId xmlns:a16="http://schemas.microsoft.com/office/drawing/2014/main" id="{7473E79A-D1D8-E45E-39B2-884F9228642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42617" y="3180523"/>
            <a:ext cx="4458763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Walkthrough to solve web exploitation and OSINT challenges</a:t>
            </a:r>
            <a:endParaRPr dirty="0"/>
          </a:p>
        </p:txBody>
      </p:sp>
      <p:sp>
        <p:nvSpPr>
          <p:cNvPr id="153" name="Google Shape;153;p27">
            <a:extLst>
              <a:ext uri="{FF2B5EF4-FFF2-40B4-BE49-F238E27FC236}">
                <a16:creationId xmlns:a16="http://schemas.microsoft.com/office/drawing/2014/main" id="{9D73E118-F271-780D-B583-F4396412679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27900" y="2234265"/>
            <a:ext cx="6688200" cy="92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CTF Exercise</a:t>
            </a:r>
            <a:endParaRPr dirty="0"/>
          </a:p>
        </p:txBody>
      </p:sp>
      <p:sp>
        <p:nvSpPr>
          <p:cNvPr id="154" name="Google Shape;154;p27">
            <a:extLst>
              <a:ext uri="{FF2B5EF4-FFF2-40B4-BE49-F238E27FC236}">
                <a16:creationId xmlns:a16="http://schemas.microsoft.com/office/drawing/2014/main" id="{4BDAB272-58DA-77BF-12D2-170E4BAAA0A6}"/>
              </a:ext>
            </a:extLst>
          </p:cNvPr>
          <p:cNvSpPr/>
          <p:nvPr/>
        </p:nvSpPr>
        <p:spPr>
          <a:xfrm>
            <a:off x="44139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7">
            <a:extLst>
              <a:ext uri="{FF2B5EF4-FFF2-40B4-BE49-F238E27FC236}">
                <a16:creationId xmlns:a16="http://schemas.microsoft.com/office/drawing/2014/main" id="{991ACDFD-BD3A-6FA2-E509-E2695F035481}"/>
              </a:ext>
            </a:extLst>
          </p:cNvPr>
          <p:cNvSpPr/>
          <p:nvPr/>
        </p:nvSpPr>
        <p:spPr>
          <a:xfrm>
            <a:off x="50252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7">
            <a:extLst>
              <a:ext uri="{FF2B5EF4-FFF2-40B4-BE49-F238E27FC236}">
                <a16:creationId xmlns:a16="http://schemas.microsoft.com/office/drawing/2014/main" id="{422CCB15-4AA9-303D-EF18-2D417EF4A5F2}"/>
              </a:ext>
            </a:extLst>
          </p:cNvPr>
          <p:cNvSpPr/>
          <p:nvPr/>
        </p:nvSpPr>
        <p:spPr>
          <a:xfrm>
            <a:off x="3865825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7" name="Google Shape;157;p27">
            <a:extLst>
              <a:ext uri="{FF2B5EF4-FFF2-40B4-BE49-F238E27FC236}">
                <a16:creationId xmlns:a16="http://schemas.microsoft.com/office/drawing/2014/main" id="{B70FFC00-AE63-5001-04FA-7EEC914EC8CA}"/>
              </a:ext>
            </a:extLst>
          </p:cNvPr>
          <p:cNvCxnSpPr/>
          <p:nvPr/>
        </p:nvCxnSpPr>
        <p:spPr>
          <a:xfrm>
            <a:off x="0" y="4217325"/>
            <a:ext cx="9166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Round Single Corner Rectangle 3">
            <a:extLst>
              <a:ext uri="{FF2B5EF4-FFF2-40B4-BE49-F238E27FC236}">
                <a16:creationId xmlns:a16="http://schemas.microsoft.com/office/drawing/2014/main" id="{DC1A9930-516C-BDBB-2E76-C3DF4A4B224D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4402BCB4-DB9D-77F3-B39B-BB06E8CD6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6" name="Picture 5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9297F5B8-C630-0F14-D8D3-D50DB48BA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pic>
        <p:nvPicPr>
          <p:cNvPr id="5" name="Picture 4" descr="A logo with text on it&#10;&#10;Description automatically generated">
            <a:extLst>
              <a:ext uri="{FF2B5EF4-FFF2-40B4-BE49-F238E27FC236}">
                <a16:creationId xmlns:a16="http://schemas.microsoft.com/office/drawing/2014/main" id="{564B0C41-6CA8-4519-21E8-A37E1BDFC5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9686" y="-155802"/>
            <a:ext cx="2784627" cy="278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37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>
          <a:extLst>
            <a:ext uri="{FF2B5EF4-FFF2-40B4-BE49-F238E27FC236}">
              <a16:creationId xmlns:a16="http://schemas.microsoft.com/office/drawing/2014/main" id="{4506EFEC-ECC7-337E-F4D1-4E4115089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>
            <a:extLst>
              <a:ext uri="{FF2B5EF4-FFF2-40B4-BE49-F238E27FC236}">
                <a16:creationId xmlns:a16="http://schemas.microsoft.com/office/drawing/2014/main" id="{33BD6900-64A3-F3C0-50E4-39D00048C0A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27900" y="2234265"/>
            <a:ext cx="6688200" cy="92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Mini CTF</a:t>
            </a:r>
            <a:endParaRPr dirty="0"/>
          </a:p>
        </p:txBody>
      </p:sp>
      <p:sp>
        <p:nvSpPr>
          <p:cNvPr id="154" name="Google Shape;154;p27">
            <a:extLst>
              <a:ext uri="{FF2B5EF4-FFF2-40B4-BE49-F238E27FC236}">
                <a16:creationId xmlns:a16="http://schemas.microsoft.com/office/drawing/2014/main" id="{4F852C70-F35B-1705-C15C-84C18B5505A2}"/>
              </a:ext>
            </a:extLst>
          </p:cNvPr>
          <p:cNvSpPr/>
          <p:nvPr/>
        </p:nvSpPr>
        <p:spPr>
          <a:xfrm>
            <a:off x="44139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7">
            <a:extLst>
              <a:ext uri="{FF2B5EF4-FFF2-40B4-BE49-F238E27FC236}">
                <a16:creationId xmlns:a16="http://schemas.microsoft.com/office/drawing/2014/main" id="{273233E8-5766-1DEA-08E0-A62D89FEEADB}"/>
              </a:ext>
            </a:extLst>
          </p:cNvPr>
          <p:cNvSpPr/>
          <p:nvPr/>
        </p:nvSpPr>
        <p:spPr>
          <a:xfrm>
            <a:off x="50252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7">
            <a:extLst>
              <a:ext uri="{FF2B5EF4-FFF2-40B4-BE49-F238E27FC236}">
                <a16:creationId xmlns:a16="http://schemas.microsoft.com/office/drawing/2014/main" id="{667B3694-533A-438F-D8D8-50189F8C0FDF}"/>
              </a:ext>
            </a:extLst>
          </p:cNvPr>
          <p:cNvSpPr/>
          <p:nvPr/>
        </p:nvSpPr>
        <p:spPr>
          <a:xfrm>
            <a:off x="3865825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7" name="Google Shape;157;p27">
            <a:extLst>
              <a:ext uri="{FF2B5EF4-FFF2-40B4-BE49-F238E27FC236}">
                <a16:creationId xmlns:a16="http://schemas.microsoft.com/office/drawing/2014/main" id="{0FC7ACC3-2BA6-D8E1-EA0E-AB68FE5BF1E9}"/>
              </a:ext>
            </a:extLst>
          </p:cNvPr>
          <p:cNvCxnSpPr/>
          <p:nvPr/>
        </p:nvCxnSpPr>
        <p:spPr>
          <a:xfrm>
            <a:off x="0" y="4217325"/>
            <a:ext cx="9166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Round Single Corner Rectangle 3">
            <a:extLst>
              <a:ext uri="{FF2B5EF4-FFF2-40B4-BE49-F238E27FC236}">
                <a16:creationId xmlns:a16="http://schemas.microsoft.com/office/drawing/2014/main" id="{92CD08FE-928C-20EF-B4A4-223FA45FE57A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E3EF07BE-3337-5C43-118A-342795C04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6" name="Picture 5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BA94BB48-8FA2-AE69-1D23-3C9517BF8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pic>
        <p:nvPicPr>
          <p:cNvPr id="5" name="Picture 4" descr="A logo with text on it&#10;&#10;Description automatically generated">
            <a:extLst>
              <a:ext uri="{FF2B5EF4-FFF2-40B4-BE49-F238E27FC236}">
                <a16:creationId xmlns:a16="http://schemas.microsoft.com/office/drawing/2014/main" id="{FAA25855-5776-D898-DB2D-BD548FB02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9686" y="-155802"/>
            <a:ext cx="2784627" cy="2784627"/>
          </a:xfrm>
          <a:prstGeom prst="rect">
            <a:avLst/>
          </a:prstGeom>
        </p:spPr>
      </p:pic>
      <p:sp>
        <p:nvSpPr>
          <p:cNvPr id="8" name="Google Shape;152;p27">
            <a:extLst>
              <a:ext uri="{FF2B5EF4-FFF2-40B4-BE49-F238E27FC236}">
                <a16:creationId xmlns:a16="http://schemas.microsoft.com/office/drawing/2014/main" id="{42A56900-7A2D-2396-BCF7-28D074D0148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03019" y="3085449"/>
            <a:ext cx="6537960" cy="465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Monaco" pitchFamily="2" charset="77"/>
              </a:rPr>
              <a:t>Cyberhax</a:t>
            </a:r>
            <a:r>
              <a:rPr lang="en-US" dirty="0">
                <a:latin typeface="Monaco" pitchFamily="2" charset="77"/>
              </a:rPr>
              <a:t>{pr0v3_yu0r_p0t3nt1al!}</a:t>
            </a:r>
            <a:endParaRPr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67446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1" name="Google Shape;4811;p55"/>
          <p:cNvSpPr txBox="1">
            <a:spLocks noGrp="1"/>
          </p:cNvSpPr>
          <p:nvPr>
            <p:ph type="title"/>
          </p:nvPr>
        </p:nvSpPr>
        <p:spPr>
          <a:xfrm rot="-5400000">
            <a:off x="-1094005" y="2078375"/>
            <a:ext cx="4075500" cy="9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4812" name="Google Shape;4812;p55"/>
          <p:cNvSpPr txBox="1">
            <a:spLocks noGrp="1"/>
          </p:cNvSpPr>
          <p:nvPr>
            <p:ph type="subTitle" idx="1"/>
          </p:nvPr>
        </p:nvSpPr>
        <p:spPr>
          <a:xfrm>
            <a:off x="3495075" y="735525"/>
            <a:ext cx="29475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4813" name="Google Shape;4813;p55"/>
          <p:cNvSpPr txBox="1">
            <a:spLocks noGrp="1"/>
          </p:cNvSpPr>
          <p:nvPr>
            <p:ph type="body" idx="2"/>
          </p:nvPr>
        </p:nvSpPr>
        <p:spPr>
          <a:xfrm>
            <a:off x="3039395" y="1532138"/>
            <a:ext cx="3858900" cy="10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ammar_22006911@utp.edu.my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+</a:t>
            </a:r>
            <a:r>
              <a:rPr lang="en-US" dirty="0"/>
              <a:t>60 12-578 2604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/FROST8ytes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815" name="Google Shape;4815;p55"/>
          <p:cNvGrpSpPr/>
          <p:nvPr/>
        </p:nvGrpSpPr>
        <p:grpSpPr>
          <a:xfrm>
            <a:off x="4108085" y="2584463"/>
            <a:ext cx="407432" cy="407391"/>
            <a:chOff x="812101" y="2571761"/>
            <a:chExt cx="417066" cy="417024"/>
          </a:xfrm>
        </p:grpSpPr>
        <p:sp>
          <p:nvSpPr>
            <p:cNvPr id="4816" name="Google Shape;4816;p55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5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5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5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813;p55">
            <a:extLst>
              <a:ext uri="{FF2B5EF4-FFF2-40B4-BE49-F238E27FC236}">
                <a16:creationId xmlns:a16="http://schemas.microsoft.com/office/drawing/2014/main" id="{9AD05EAF-DDC2-99CE-DDDE-969B515DF1D6}"/>
              </a:ext>
            </a:extLst>
          </p:cNvPr>
          <p:cNvSpPr txBox="1">
            <a:spLocks/>
          </p:cNvSpPr>
          <p:nvPr/>
        </p:nvSpPr>
        <p:spPr>
          <a:xfrm>
            <a:off x="4515514" y="2584463"/>
            <a:ext cx="1521786" cy="407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@</a:t>
            </a:r>
            <a:r>
              <a:rPr lang="en-US" dirty="0" err="1"/>
              <a:t>cyberhaxutp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>
            <a:spLocks noGrp="1"/>
          </p:cNvSpPr>
          <p:nvPr>
            <p:ph type="title"/>
          </p:nvPr>
        </p:nvSpPr>
        <p:spPr>
          <a:xfrm rot="-5400000">
            <a:off x="-1076575" y="2329675"/>
            <a:ext cx="4058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subTitle" idx="1"/>
          </p:nvPr>
        </p:nvSpPr>
        <p:spPr>
          <a:xfrm>
            <a:off x="2311110" y="1010763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Overview</a:t>
            </a:r>
            <a:endParaRPr sz="1600" dirty="0"/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2"/>
          </p:nvPr>
        </p:nvSpPr>
        <p:spPr>
          <a:xfrm>
            <a:off x="2311100" y="1306213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dirty="0"/>
              <a:t>What is a CTF?</a:t>
            </a:r>
          </a:p>
          <a:p>
            <a:pPr marL="285750" indent="-285750">
              <a:spcAft>
                <a:spcPts val="1600"/>
              </a:spcAft>
            </a:pPr>
            <a:r>
              <a:rPr lang="en" dirty="0"/>
              <a:t>What is the goal?</a:t>
            </a:r>
            <a:endParaRPr dirty="0"/>
          </a:p>
        </p:txBody>
      </p:sp>
      <p:sp>
        <p:nvSpPr>
          <p:cNvPr id="171" name="Google Shape;171;p29"/>
          <p:cNvSpPr txBox="1">
            <a:spLocks noGrp="1"/>
          </p:cNvSpPr>
          <p:nvPr>
            <p:ph type="subTitle" idx="3"/>
          </p:nvPr>
        </p:nvSpPr>
        <p:spPr>
          <a:xfrm>
            <a:off x="2311110" y="2190638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/>
              <a:t>Categories of CTF</a:t>
            </a:r>
            <a:endParaRPr sz="1600" dirty="0"/>
          </a:p>
        </p:txBody>
      </p:sp>
      <p:sp>
        <p:nvSpPr>
          <p:cNvPr id="173" name="Google Shape;173;p29"/>
          <p:cNvSpPr txBox="1">
            <a:spLocks noGrp="1"/>
          </p:cNvSpPr>
          <p:nvPr>
            <p:ph type="subTitle" idx="5"/>
          </p:nvPr>
        </p:nvSpPr>
        <p:spPr>
          <a:xfrm>
            <a:off x="2311238" y="3368413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Types of Challenges</a:t>
            </a:r>
            <a:endParaRPr sz="1600" dirty="0"/>
          </a:p>
        </p:txBody>
      </p:sp>
      <p:sp>
        <p:nvSpPr>
          <p:cNvPr id="175" name="Google Shape;175;p29"/>
          <p:cNvSpPr txBox="1">
            <a:spLocks noGrp="1"/>
          </p:cNvSpPr>
          <p:nvPr>
            <p:ph type="subTitle" idx="7"/>
          </p:nvPr>
        </p:nvSpPr>
        <p:spPr>
          <a:xfrm>
            <a:off x="5980151" y="1010763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Web Exploitation</a:t>
            </a:r>
            <a:endParaRPr sz="1600" dirty="0"/>
          </a:p>
        </p:txBody>
      </p:sp>
      <p:sp>
        <p:nvSpPr>
          <p:cNvPr id="177" name="Google Shape;177;p29"/>
          <p:cNvSpPr txBox="1">
            <a:spLocks noGrp="1"/>
          </p:cNvSpPr>
          <p:nvPr>
            <p:ph type="subTitle" idx="9"/>
          </p:nvPr>
        </p:nvSpPr>
        <p:spPr>
          <a:xfrm>
            <a:off x="5980147" y="2190638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OSINT</a:t>
            </a:r>
            <a:endParaRPr sz="1600" dirty="0"/>
          </a:p>
        </p:txBody>
      </p:sp>
      <p:sp>
        <p:nvSpPr>
          <p:cNvPr id="179" name="Google Shape;179;p29"/>
          <p:cNvSpPr txBox="1">
            <a:spLocks noGrp="1"/>
          </p:cNvSpPr>
          <p:nvPr>
            <p:ph type="subTitle" idx="14"/>
          </p:nvPr>
        </p:nvSpPr>
        <p:spPr>
          <a:xfrm>
            <a:off x="5964573" y="3368413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Mini CTF</a:t>
            </a:r>
            <a:endParaRPr sz="1600" dirty="0"/>
          </a:p>
        </p:txBody>
      </p:sp>
      <p:sp>
        <p:nvSpPr>
          <p:cNvPr id="180" name="Google Shape;180;p29"/>
          <p:cNvSpPr txBox="1">
            <a:spLocks noGrp="1"/>
          </p:cNvSpPr>
          <p:nvPr>
            <p:ph type="body" idx="15"/>
          </p:nvPr>
        </p:nvSpPr>
        <p:spPr>
          <a:xfrm>
            <a:off x="5980075" y="3657222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Prove to the world your potential!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81" name="Google Shape;181;p29"/>
          <p:cNvSpPr txBox="1">
            <a:spLocks noGrp="1"/>
          </p:cNvSpPr>
          <p:nvPr>
            <p:ph type="title" idx="16"/>
          </p:nvPr>
        </p:nvSpPr>
        <p:spPr>
          <a:xfrm>
            <a:off x="1256150" y="1086963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title" idx="17"/>
          </p:nvPr>
        </p:nvSpPr>
        <p:spPr>
          <a:xfrm>
            <a:off x="1256150" y="2251313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title" idx="18"/>
          </p:nvPr>
        </p:nvSpPr>
        <p:spPr>
          <a:xfrm>
            <a:off x="1223925" y="3415663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title" idx="19"/>
          </p:nvPr>
        </p:nvSpPr>
        <p:spPr>
          <a:xfrm>
            <a:off x="4909475" y="1086963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title" idx="20"/>
          </p:nvPr>
        </p:nvSpPr>
        <p:spPr>
          <a:xfrm>
            <a:off x="4909475" y="2251313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1"/>
          </p:nvPr>
        </p:nvSpPr>
        <p:spPr>
          <a:xfrm>
            <a:off x="4877263" y="3415663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" name="Round Single Corner Rectangle 1">
            <a:extLst>
              <a:ext uri="{FF2B5EF4-FFF2-40B4-BE49-F238E27FC236}">
                <a16:creationId xmlns:a16="http://schemas.microsoft.com/office/drawing/2014/main" id="{356B19E8-E649-9EE6-1BD5-1299066A0040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DAFD529D-24BF-CD1C-FE6D-3F596B899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4" name="Picture 3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2ED8999C-E1F0-410F-664D-E993735A8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sp>
        <p:nvSpPr>
          <p:cNvPr id="7" name="Google Shape;170;p29">
            <a:extLst>
              <a:ext uri="{FF2B5EF4-FFF2-40B4-BE49-F238E27FC236}">
                <a16:creationId xmlns:a16="http://schemas.microsoft.com/office/drawing/2014/main" id="{91F1890B-B41A-47E3-3C91-ABA5EB2AA4C1}"/>
              </a:ext>
            </a:extLst>
          </p:cNvPr>
          <p:cNvSpPr txBox="1">
            <a:spLocks/>
          </p:cNvSpPr>
          <p:nvPr/>
        </p:nvSpPr>
        <p:spPr>
          <a:xfrm>
            <a:off x="2311100" y="2518912"/>
            <a:ext cx="2598375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/>
            <a:r>
              <a:rPr lang="en-US" dirty="0"/>
              <a:t>How many categories?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What are the differences?</a:t>
            </a:r>
          </a:p>
        </p:txBody>
      </p:sp>
      <p:sp>
        <p:nvSpPr>
          <p:cNvPr id="10" name="Google Shape;170;p29">
            <a:extLst>
              <a:ext uri="{FF2B5EF4-FFF2-40B4-BE49-F238E27FC236}">
                <a16:creationId xmlns:a16="http://schemas.microsoft.com/office/drawing/2014/main" id="{5FAE6323-CEB5-6C17-2F32-D3AD63A3648E}"/>
              </a:ext>
            </a:extLst>
          </p:cNvPr>
          <p:cNvSpPr txBox="1">
            <a:spLocks/>
          </p:cNvSpPr>
          <p:nvPr/>
        </p:nvSpPr>
        <p:spPr>
          <a:xfrm>
            <a:off x="2311100" y="3683293"/>
            <a:ext cx="2598375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/>
            <a:r>
              <a:rPr lang="en-US" dirty="0"/>
              <a:t>How many types?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What are the differences?</a:t>
            </a:r>
          </a:p>
        </p:txBody>
      </p:sp>
      <p:sp>
        <p:nvSpPr>
          <p:cNvPr id="13" name="Google Shape;170;p29">
            <a:extLst>
              <a:ext uri="{FF2B5EF4-FFF2-40B4-BE49-F238E27FC236}">
                <a16:creationId xmlns:a16="http://schemas.microsoft.com/office/drawing/2014/main" id="{BA66A951-0D35-5AA1-2D8E-B535813DC796}"/>
              </a:ext>
            </a:extLst>
          </p:cNvPr>
          <p:cNvSpPr txBox="1">
            <a:spLocks/>
          </p:cNvSpPr>
          <p:nvPr/>
        </p:nvSpPr>
        <p:spPr>
          <a:xfrm>
            <a:off x="6016374" y="1306213"/>
            <a:ext cx="2546425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/>
            <a:r>
              <a:rPr lang="en-US" dirty="0"/>
              <a:t>What are the tools used?</a:t>
            </a:r>
          </a:p>
          <a:p>
            <a:pPr marL="285750" indent="-285750"/>
            <a:r>
              <a:rPr lang="en-US" dirty="0"/>
              <a:t>What are some of the techniques?</a:t>
            </a:r>
          </a:p>
        </p:txBody>
      </p:sp>
      <p:sp>
        <p:nvSpPr>
          <p:cNvPr id="16" name="Google Shape;170;p29">
            <a:extLst>
              <a:ext uri="{FF2B5EF4-FFF2-40B4-BE49-F238E27FC236}">
                <a16:creationId xmlns:a16="http://schemas.microsoft.com/office/drawing/2014/main" id="{7A92E8BD-B145-D48F-0673-2CA47C73F669}"/>
              </a:ext>
            </a:extLst>
          </p:cNvPr>
          <p:cNvSpPr txBox="1">
            <a:spLocks/>
          </p:cNvSpPr>
          <p:nvPr/>
        </p:nvSpPr>
        <p:spPr>
          <a:xfrm>
            <a:off x="5980075" y="2486097"/>
            <a:ext cx="2546425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/>
            <a:r>
              <a:rPr lang="en-US" dirty="0"/>
              <a:t>What are the tools used?</a:t>
            </a:r>
          </a:p>
          <a:p>
            <a:pPr marL="285750" indent="-285750"/>
            <a:r>
              <a:rPr lang="en-US" dirty="0"/>
              <a:t>What are some of the techniques?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title"/>
          </p:nvPr>
        </p:nvSpPr>
        <p:spPr>
          <a:xfrm rot="-5400000">
            <a:off x="-1083925" y="2336725"/>
            <a:ext cx="4053900" cy="4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CTF</a:t>
            </a:r>
            <a:endParaRPr dirty="0"/>
          </a:p>
        </p:txBody>
      </p:sp>
      <p:sp>
        <p:nvSpPr>
          <p:cNvPr id="2" name="Round Single Corner Rectangle 1">
            <a:extLst>
              <a:ext uri="{FF2B5EF4-FFF2-40B4-BE49-F238E27FC236}">
                <a16:creationId xmlns:a16="http://schemas.microsoft.com/office/drawing/2014/main" id="{AE6598DB-48B8-B4E0-C012-93BDF26CB25E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EE631A47-5CD0-8735-FF5F-64676B89A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4" name="Picture 3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E9AC3E65-0817-9C3C-6FE6-7B1F5543E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pic>
        <p:nvPicPr>
          <p:cNvPr id="1026" name="Picture 2" descr="Attack/Defense for Beginners | FAUST CTF 2022: Hack to the future">
            <a:extLst>
              <a:ext uri="{FF2B5EF4-FFF2-40B4-BE49-F238E27FC236}">
                <a16:creationId xmlns:a16="http://schemas.microsoft.com/office/drawing/2014/main" id="{D5939C44-5F37-82BC-97A1-DD61BB79BA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6" r="7032" b="7769"/>
          <a:stretch/>
        </p:blipFill>
        <p:spPr bwMode="auto">
          <a:xfrm>
            <a:off x="4963958" y="750961"/>
            <a:ext cx="2373386" cy="1453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LICE Training">
            <a:extLst>
              <a:ext uri="{FF2B5EF4-FFF2-40B4-BE49-F238E27FC236}">
                <a16:creationId xmlns:a16="http://schemas.microsoft.com/office/drawing/2014/main" id="{20BB3E35-AC60-8E08-DFF9-19C1FE548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6668" y="750961"/>
            <a:ext cx="2391957" cy="1452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nip Diagonal Corner Rectangle 4">
            <a:extLst>
              <a:ext uri="{FF2B5EF4-FFF2-40B4-BE49-F238E27FC236}">
                <a16:creationId xmlns:a16="http://schemas.microsoft.com/office/drawing/2014/main" id="{B6A3310E-77D3-3B34-203A-DEC22795CCE2}"/>
              </a:ext>
            </a:extLst>
          </p:cNvPr>
          <p:cNvSpPr/>
          <p:nvPr/>
        </p:nvSpPr>
        <p:spPr>
          <a:xfrm>
            <a:off x="2086667" y="2416628"/>
            <a:ext cx="2391957" cy="2397968"/>
          </a:xfrm>
          <a:prstGeom prst="snip2Diag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CTF stands for </a:t>
            </a:r>
            <a:r>
              <a:rPr lang="en-US" b="1" dirty="0"/>
              <a:t>Capture the Flag</a:t>
            </a:r>
            <a:r>
              <a:rPr lang="en-US" dirty="0"/>
              <a:t>, and it's essentially a cybersecurity competition wrapped in a puzzle-solving game.</a:t>
            </a:r>
          </a:p>
        </p:txBody>
      </p:sp>
      <p:sp>
        <p:nvSpPr>
          <p:cNvPr id="6" name="Snip Diagonal Corner Rectangle 5">
            <a:extLst>
              <a:ext uri="{FF2B5EF4-FFF2-40B4-BE49-F238E27FC236}">
                <a16:creationId xmlns:a16="http://schemas.microsoft.com/office/drawing/2014/main" id="{8F181F75-AEAB-A5D5-91F0-39CD0A209542}"/>
              </a:ext>
            </a:extLst>
          </p:cNvPr>
          <p:cNvSpPr/>
          <p:nvPr/>
        </p:nvSpPr>
        <p:spPr>
          <a:xfrm>
            <a:off x="4963958" y="2416628"/>
            <a:ext cx="2391957" cy="2397968"/>
          </a:xfrm>
          <a:prstGeom prst="snip2Diag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Participants, whether individuals or teams, compete to find hidden pieces of text called "flags" within various challenges.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/>
          <p:cNvSpPr/>
          <p:nvPr/>
        </p:nvSpPr>
        <p:spPr>
          <a:xfrm>
            <a:off x="4138212" y="1254275"/>
            <a:ext cx="2010144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3"/>
          <p:cNvSpPr/>
          <p:nvPr/>
        </p:nvSpPr>
        <p:spPr>
          <a:xfrm>
            <a:off x="1676670" y="1262725"/>
            <a:ext cx="2037506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89" name="Google Shape;28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672" y="1227800"/>
            <a:ext cx="2160192" cy="267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96" y="1227800"/>
            <a:ext cx="2158376" cy="26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/>
          <p:cNvSpPr txBox="1">
            <a:spLocks noGrp="1"/>
          </p:cNvSpPr>
          <p:nvPr>
            <p:ph type="title"/>
          </p:nvPr>
        </p:nvSpPr>
        <p:spPr>
          <a:xfrm rot="-5400000">
            <a:off x="-992050" y="2240825"/>
            <a:ext cx="40638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Categories of CTF</a:t>
            </a:r>
            <a:endParaRPr dirty="0"/>
          </a:p>
        </p:txBody>
      </p:sp>
      <p:sp>
        <p:nvSpPr>
          <p:cNvPr id="293" name="Google Shape;293;p33"/>
          <p:cNvSpPr txBox="1">
            <a:spLocks noGrp="1"/>
          </p:cNvSpPr>
          <p:nvPr>
            <p:ph type="subTitle" idx="1"/>
          </p:nvPr>
        </p:nvSpPr>
        <p:spPr>
          <a:xfrm>
            <a:off x="1815421" y="1277450"/>
            <a:ext cx="1681555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latin typeface="Orbitron Medium"/>
                <a:ea typeface="Orbitron Medium"/>
                <a:cs typeface="Orbitron Medium"/>
                <a:sym typeface="Orbitron Medium"/>
              </a:rPr>
              <a:t>Jeopardy</a:t>
            </a:r>
            <a:endParaRPr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294" name="Google Shape;294;p33"/>
          <p:cNvSpPr txBox="1">
            <a:spLocks noGrp="1"/>
          </p:cNvSpPr>
          <p:nvPr>
            <p:ph type="body" idx="2"/>
          </p:nvPr>
        </p:nvSpPr>
        <p:spPr>
          <a:xfrm>
            <a:off x="1737242" y="1729575"/>
            <a:ext cx="1857822" cy="20627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Most common type of CTF.</a:t>
            </a:r>
          </a:p>
          <a:p>
            <a:pPr marL="139700" indent="0" algn="l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Teams / individuals tackle challenges in any order, and each challenge is worth a certain number of points.</a:t>
            </a:r>
          </a:p>
          <a:p>
            <a:pPr marL="139700" indent="0" algn="l"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Most points wins.</a:t>
            </a:r>
            <a:endParaRPr lang="en-US" sz="1200" b="0" i="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ubTitle" idx="3"/>
          </p:nvPr>
        </p:nvSpPr>
        <p:spPr>
          <a:xfrm>
            <a:off x="4411956" y="1219350"/>
            <a:ext cx="14955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b="0" dirty="0">
                <a:latin typeface="Orbitron Medium"/>
                <a:ea typeface="Orbitron Medium"/>
                <a:cs typeface="Orbitron Medium"/>
                <a:sym typeface="Orbitron Medium"/>
              </a:rPr>
              <a:t>Attack / Defense</a:t>
            </a:r>
            <a:endParaRPr sz="1100"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296" name="Google Shape;296;p33"/>
          <p:cNvSpPr txBox="1">
            <a:spLocks noGrp="1"/>
          </p:cNvSpPr>
          <p:nvPr>
            <p:ph type="body" idx="4"/>
          </p:nvPr>
        </p:nvSpPr>
        <p:spPr>
          <a:xfrm>
            <a:off x="4084524" y="1683225"/>
            <a:ext cx="1936017" cy="20884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Teams are given their own network infrastructure, which they must defend from attacks by other teams.</a:t>
            </a:r>
          </a:p>
          <a:p>
            <a:pPr marL="139700" indent="0" algn="l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They must also find and exploit vulnerabilities in the other teams' networks to score points.</a:t>
            </a:r>
          </a:p>
        </p:txBody>
      </p:sp>
      <p:sp>
        <p:nvSpPr>
          <p:cNvPr id="2" name="Round Single Corner Rectangle 1">
            <a:extLst>
              <a:ext uri="{FF2B5EF4-FFF2-40B4-BE49-F238E27FC236}">
                <a16:creationId xmlns:a16="http://schemas.microsoft.com/office/drawing/2014/main" id="{5F34CEAB-321E-1CC6-B5BF-70D6F34DF5B3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D5F9B9F7-9CEA-9902-EA0F-88400A469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4" name="Picture 3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77D6C524-D325-D484-5379-AC8519469E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sp>
        <p:nvSpPr>
          <p:cNvPr id="10" name="Google Shape;288;p33">
            <a:extLst>
              <a:ext uri="{FF2B5EF4-FFF2-40B4-BE49-F238E27FC236}">
                <a16:creationId xmlns:a16="http://schemas.microsoft.com/office/drawing/2014/main" id="{005B74FF-134B-D96E-75DB-7484D5A305F6}"/>
              </a:ext>
            </a:extLst>
          </p:cNvPr>
          <p:cNvSpPr/>
          <p:nvPr/>
        </p:nvSpPr>
        <p:spPr>
          <a:xfrm>
            <a:off x="6589929" y="1262725"/>
            <a:ext cx="2037506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" name="Google Shape;289;p33">
            <a:extLst>
              <a:ext uri="{FF2B5EF4-FFF2-40B4-BE49-F238E27FC236}">
                <a16:creationId xmlns:a16="http://schemas.microsoft.com/office/drawing/2014/main" id="{5EEA7F83-F466-6708-5090-5782B818BA2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0931" y="1227800"/>
            <a:ext cx="2160192" cy="26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293;p33">
            <a:extLst>
              <a:ext uri="{FF2B5EF4-FFF2-40B4-BE49-F238E27FC236}">
                <a16:creationId xmlns:a16="http://schemas.microsoft.com/office/drawing/2014/main" id="{9C886D0B-8278-0BE2-C6FF-14B6D3AAA5BC}"/>
              </a:ext>
            </a:extLst>
          </p:cNvPr>
          <p:cNvSpPr txBox="1">
            <a:spLocks/>
          </p:cNvSpPr>
          <p:nvPr/>
        </p:nvSpPr>
        <p:spPr>
          <a:xfrm>
            <a:off x="6728680" y="1277450"/>
            <a:ext cx="1681555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None/>
              <a:defRPr sz="18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b="0" dirty="0">
                <a:latin typeface="Orbitron Medium"/>
                <a:ea typeface="Orbitron Medium"/>
                <a:cs typeface="Orbitron Medium"/>
                <a:sym typeface="Orbitron Medium"/>
              </a:rPr>
              <a:t>Mixed</a:t>
            </a:r>
          </a:p>
        </p:txBody>
      </p:sp>
      <p:sp>
        <p:nvSpPr>
          <p:cNvPr id="13" name="Google Shape;294;p33">
            <a:extLst>
              <a:ext uri="{FF2B5EF4-FFF2-40B4-BE49-F238E27FC236}">
                <a16:creationId xmlns:a16="http://schemas.microsoft.com/office/drawing/2014/main" id="{DA7CF5B6-6F38-C819-2DDA-813157A2C9F3}"/>
              </a:ext>
            </a:extLst>
          </p:cNvPr>
          <p:cNvSpPr txBox="1">
            <a:spLocks/>
          </p:cNvSpPr>
          <p:nvPr/>
        </p:nvSpPr>
        <p:spPr>
          <a:xfrm>
            <a:off x="6814150" y="2164626"/>
            <a:ext cx="1616700" cy="119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dirty="0"/>
              <a:t>Mixture of both jeopardy-style and attack-defense CTF.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>
          <a:extLst>
            <a:ext uri="{FF2B5EF4-FFF2-40B4-BE49-F238E27FC236}">
              <a16:creationId xmlns:a16="http://schemas.microsoft.com/office/drawing/2014/main" id="{6B4546FF-12A3-57DE-D039-C21B7973B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>
            <a:extLst>
              <a:ext uri="{FF2B5EF4-FFF2-40B4-BE49-F238E27FC236}">
                <a16:creationId xmlns:a16="http://schemas.microsoft.com/office/drawing/2014/main" id="{0456B0C7-F42B-0D50-227C-1EC6A49F6D0C}"/>
              </a:ext>
            </a:extLst>
          </p:cNvPr>
          <p:cNvSpPr/>
          <p:nvPr/>
        </p:nvSpPr>
        <p:spPr>
          <a:xfrm>
            <a:off x="4138212" y="1254275"/>
            <a:ext cx="2010144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3">
            <a:extLst>
              <a:ext uri="{FF2B5EF4-FFF2-40B4-BE49-F238E27FC236}">
                <a16:creationId xmlns:a16="http://schemas.microsoft.com/office/drawing/2014/main" id="{6C24A532-5632-D1EF-9D57-7B05FE9C95A8}"/>
              </a:ext>
            </a:extLst>
          </p:cNvPr>
          <p:cNvSpPr/>
          <p:nvPr/>
        </p:nvSpPr>
        <p:spPr>
          <a:xfrm>
            <a:off x="1676670" y="1262725"/>
            <a:ext cx="2037506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89" name="Google Shape;289;p33">
            <a:extLst>
              <a:ext uri="{FF2B5EF4-FFF2-40B4-BE49-F238E27FC236}">
                <a16:creationId xmlns:a16="http://schemas.microsoft.com/office/drawing/2014/main" id="{68488351-716C-ECBD-5C6B-8852523721F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672" y="1227800"/>
            <a:ext cx="2160192" cy="267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3">
            <a:extLst>
              <a:ext uri="{FF2B5EF4-FFF2-40B4-BE49-F238E27FC236}">
                <a16:creationId xmlns:a16="http://schemas.microsoft.com/office/drawing/2014/main" id="{09DE2030-3876-CB09-F215-A994D7B2EF9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96" y="1227800"/>
            <a:ext cx="2158376" cy="26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>
            <a:extLst>
              <a:ext uri="{FF2B5EF4-FFF2-40B4-BE49-F238E27FC236}">
                <a16:creationId xmlns:a16="http://schemas.microsoft.com/office/drawing/2014/main" id="{8929F28B-9B8E-EA24-C9B9-14EFA3F009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5400000">
            <a:off x="-1122962" y="2371737"/>
            <a:ext cx="4325624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Challenges</a:t>
            </a:r>
            <a:endParaRPr dirty="0"/>
          </a:p>
        </p:txBody>
      </p:sp>
      <p:sp>
        <p:nvSpPr>
          <p:cNvPr id="293" name="Google Shape;293;p33">
            <a:extLst>
              <a:ext uri="{FF2B5EF4-FFF2-40B4-BE49-F238E27FC236}">
                <a16:creationId xmlns:a16="http://schemas.microsoft.com/office/drawing/2014/main" id="{F5FC1F36-FE99-221C-5711-E8E0D1D535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17077" y="1213112"/>
            <a:ext cx="1681555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b="0" dirty="0">
                <a:latin typeface="Orbitron Medium"/>
                <a:ea typeface="Orbitron Medium"/>
                <a:cs typeface="Orbitron Medium"/>
                <a:sym typeface="Orbitron Medium"/>
              </a:rPr>
              <a:t>Binary Exploitation</a:t>
            </a:r>
            <a:endParaRPr sz="1200"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294" name="Google Shape;294;p33">
            <a:extLst>
              <a:ext uri="{FF2B5EF4-FFF2-40B4-BE49-F238E27FC236}">
                <a16:creationId xmlns:a16="http://schemas.microsoft.com/office/drawing/2014/main" id="{33DA6ED4-85B3-1596-A377-1749272804A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728943" y="1691675"/>
            <a:ext cx="1857822" cy="20627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AKA pwn</a:t>
            </a: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139700" indent="0" algn="l">
              <a:buNone/>
            </a:pPr>
            <a:endParaRPr lang="en-US" sz="1200" b="0" i="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Somehow breaks binaries/executables to execute what was not intended by the developer.</a:t>
            </a:r>
          </a:p>
          <a:p>
            <a:pPr marL="139700" indent="0" algn="l">
              <a:buNone/>
            </a:pPr>
            <a:endParaRPr lang="en-US" sz="1200" b="0" i="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Buffer overflow, </a:t>
            </a: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return-oriented programming, etc.</a:t>
            </a:r>
            <a:endParaRPr lang="en-US" sz="1200" b="0" i="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95" name="Google Shape;295;p33">
            <a:extLst>
              <a:ext uri="{FF2B5EF4-FFF2-40B4-BE49-F238E27FC236}">
                <a16:creationId xmlns:a16="http://schemas.microsoft.com/office/drawing/2014/main" id="{8AC2B3E2-E633-7406-8B48-29E249A2404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4395534" y="1268215"/>
            <a:ext cx="14955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0" dirty="0">
                <a:latin typeface="Orbitron Medium"/>
                <a:ea typeface="Orbitron Medium"/>
                <a:cs typeface="Orbitron Medium"/>
                <a:sym typeface="Orbitron Medium"/>
              </a:rPr>
              <a:t>Forensics</a:t>
            </a:r>
            <a:endParaRPr sz="1600"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296" name="Google Shape;296;p33">
            <a:extLst>
              <a:ext uri="{FF2B5EF4-FFF2-40B4-BE49-F238E27FC236}">
                <a16:creationId xmlns:a16="http://schemas.microsoft.com/office/drawing/2014/main" id="{F97CDB2A-1687-FDA5-57FC-3C9716EBECE1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4084524" y="1683225"/>
            <a:ext cx="1936017" cy="20884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Analyzing data to uncover hidden information and solve mysteries.</a:t>
            </a:r>
          </a:p>
          <a:p>
            <a:pPr marL="139700" indent="0" algn="l">
              <a:buNone/>
            </a:pP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Memory forensics, steganography, malware analysis, network forensics, etc.</a:t>
            </a:r>
          </a:p>
        </p:txBody>
      </p:sp>
      <p:sp>
        <p:nvSpPr>
          <p:cNvPr id="2" name="Round Single Corner Rectangle 1">
            <a:extLst>
              <a:ext uri="{FF2B5EF4-FFF2-40B4-BE49-F238E27FC236}">
                <a16:creationId xmlns:a16="http://schemas.microsoft.com/office/drawing/2014/main" id="{E125C457-BFEB-9832-4409-7BAF49CCA5F9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D76B9150-70FC-6949-9FC2-FC29985A75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4" name="Picture 3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79B85366-4B3F-A13A-1472-BEF59ED52D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sp>
        <p:nvSpPr>
          <p:cNvPr id="10" name="Google Shape;288;p33">
            <a:extLst>
              <a:ext uri="{FF2B5EF4-FFF2-40B4-BE49-F238E27FC236}">
                <a16:creationId xmlns:a16="http://schemas.microsoft.com/office/drawing/2014/main" id="{D6A41725-3EC7-6D04-BCCE-33DFBE76106E}"/>
              </a:ext>
            </a:extLst>
          </p:cNvPr>
          <p:cNvSpPr/>
          <p:nvPr/>
        </p:nvSpPr>
        <p:spPr>
          <a:xfrm>
            <a:off x="6589929" y="1262725"/>
            <a:ext cx="2037506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" name="Google Shape;289;p33">
            <a:extLst>
              <a:ext uri="{FF2B5EF4-FFF2-40B4-BE49-F238E27FC236}">
                <a16:creationId xmlns:a16="http://schemas.microsoft.com/office/drawing/2014/main" id="{E23847C7-594E-E400-C17D-836F49A03BD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0931" y="1227800"/>
            <a:ext cx="2160192" cy="26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293;p33">
            <a:extLst>
              <a:ext uri="{FF2B5EF4-FFF2-40B4-BE49-F238E27FC236}">
                <a16:creationId xmlns:a16="http://schemas.microsoft.com/office/drawing/2014/main" id="{454326DA-11BC-BBAA-9F71-BE5B7119B231}"/>
              </a:ext>
            </a:extLst>
          </p:cNvPr>
          <p:cNvSpPr txBox="1">
            <a:spLocks/>
          </p:cNvSpPr>
          <p:nvPr/>
        </p:nvSpPr>
        <p:spPr>
          <a:xfrm>
            <a:off x="6695550" y="1206874"/>
            <a:ext cx="1681555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None/>
              <a:defRPr sz="18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200" b="0" dirty="0">
                <a:latin typeface="Orbitron Medium"/>
                <a:ea typeface="Orbitron Medium"/>
                <a:cs typeface="Orbitron Medium"/>
                <a:sym typeface="Orbitron Medium"/>
              </a:rPr>
              <a:t>Reverse Engineering</a:t>
            </a:r>
          </a:p>
        </p:txBody>
      </p:sp>
      <p:sp>
        <p:nvSpPr>
          <p:cNvPr id="6" name="Google Shape;296;p33">
            <a:extLst>
              <a:ext uri="{FF2B5EF4-FFF2-40B4-BE49-F238E27FC236}">
                <a16:creationId xmlns:a16="http://schemas.microsoft.com/office/drawing/2014/main" id="{B0052C58-3746-3DF6-6614-AE0C3117C1CF}"/>
              </a:ext>
            </a:extLst>
          </p:cNvPr>
          <p:cNvSpPr txBox="1">
            <a:spLocks/>
          </p:cNvSpPr>
          <p:nvPr/>
        </p:nvSpPr>
        <p:spPr>
          <a:xfrm>
            <a:off x="6568318" y="1759465"/>
            <a:ext cx="1936017" cy="2088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39700" indent="0" algn="l">
              <a:buFont typeface="Open Sans"/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Cracking codes/crypto algorithms and manipulating encrypted messages.</a:t>
            </a:r>
          </a:p>
          <a:p>
            <a:pPr marL="139700" indent="0" algn="l">
              <a:buFont typeface="Open Sans"/>
              <a:buNone/>
            </a:pP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Font typeface="Open Sans"/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Block cyphers, hashing, symmetric &amp; asymmetric key crypto, etc.</a:t>
            </a:r>
          </a:p>
        </p:txBody>
      </p:sp>
    </p:spTree>
    <p:extLst>
      <p:ext uri="{BB962C8B-B14F-4D97-AF65-F5344CB8AC3E}">
        <p14:creationId xmlns:p14="http://schemas.microsoft.com/office/powerpoint/2010/main" val="296904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>
          <a:extLst>
            <a:ext uri="{FF2B5EF4-FFF2-40B4-BE49-F238E27FC236}">
              <a16:creationId xmlns:a16="http://schemas.microsoft.com/office/drawing/2014/main" id="{A1DC1DBC-F93F-8FA2-16E9-EF2C20EC61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>
            <a:extLst>
              <a:ext uri="{FF2B5EF4-FFF2-40B4-BE49-F238E27FC236}">
                <a16:creationId xmlns:a16="http://schemas.microsoft.com/office/drawing/2014/main" id="{AC451444-3119-7C20-D18E-89D44C2138C1}"/>
              </a:ext>
            </a:extLst>
          </p:cNvPr>
          <p:cNvSpPr/>
          <p:nvPr/>
        </p:nvSpPr>
        <p:spPr>
          <a:xfrm>
            <a:off x="4138212" y="1254275"/>
            <a:ext cx="2010144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3">
            <a:extLst>
              <a:ext uri="{FF2B5EF4-FFF2-40B4-BE49-F238E27FC236}">
                <a16:creationId xmlns:a16="http://schemas.microsoft.com/office/drawing/2014/main" id="{945652C7-1596-1E24-688C-59C9D557EB77}"/>
              </a:ext>
            </a:extLst>
          </p:cNvPr>
          <p:cNvSpPr/>
          <p:nvPr/>
        </p:nvSpPr>
        <p:spPr>
          <a:xfrm>
            <a:off x="1676670" y="1262725"/>
            <a:ext cx="2037506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89" name="Google Shape;289;p33">
            <a:extLst>
              <a:ext uri="{FF2B5EF4-FFF2-40B4-BE49-F238E27FC236}">
                <a16:creationId xmlns:a16="http://schemas.microsoft.com/office/drawing/2014/main" id="{6F2CC626-511C-C378-B4C6-F12CB0F40C9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672" y="1227800"/>
            <a:ext cx="2160192" cy="267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3">
            <a:extLst>
              <a:ext uri="{FF2B5EF4-FFF2-40B4-BE49-F238E27FC236}">
                <a16:creationId xmlns:a16="http://schemas.microsoft.com/office/drawing/2014/main" id="{A2088B9E-14A9-5A2C-2148-8F83157751D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96" y="1227800"/>
            <a:ext cx="2158376" cy="26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>
            <a:extLst>
              <a:ext uri="{FF2B5EF4-FFF2-40B4-BE49-F238E27FC236}">
                <a16:creationId xmlns:a16="http://schemas.microsoft.com/office/drawing/2014/main" id="{02DC314B-4272-6ABA-E7E3-13FD6F7365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5400000">
            <a:off x="-1122962" y="2371737"/>
            <a:ext cx="4325624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Challenges</a:t>
            </a:r>
            <a:endParaRPr dirty="0"/>
          </a:p>
        </p:txBody>
      </p:sp>
      <p:sp>
        <p:nvSpPr>
          <p:cNvPr id="293" name="Google Shape;293;p33">
            <a:extLst>
              <a:ext uri="{FF2B5EF4-FFF2-40B4-BE49-F238E27FC236}">
                <a16:creationId xmlns:a16="http://schemas.microsoft.com/office/drawing/2014/main" id="{201E2A66-BB6D-83C8-BAC0-347F0985758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17077" y="1297650"/>
            <a:ext cx="1681555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b="0" dirty="0">
                <a:latin typeface="Orbitron Medium"/>
                <a:ea typeface="Orbitron Medium"/>
                <a:cs typeface="Orbitron Medium"/>
                <a:sym typeface="Orbitron Medium"/>
              </a:rPr>
              <a:t>Cryptography</a:t>
            </a:r>
            <a:endParaRPr sz="1200"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295" name="Google Shape;295;p33">
            <a:extLst>
              <a:ext uri="{FF2B5EF4-FFF2-40B4-BE49-F238E27FC236}">
                <a16:creationId xmlns:a16="http://schemas.microsoft.com/office/drawing/2014/main" id="{11405191-8421-B190-E130-3731F3BB93C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4395534" y="1268215"/>
            <a:ext cx="14955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0" dirty="0" err="1">
                <a:latin typeface="Orbitron Medium"/>
                <a:ea typeface="Orbitron Medium"/>
                <a:cs typeface="Orbitron Medium"/>
                <a:sym typeface="Orbitron Medium"/>
              </a:rPr>
              <a:t>Fullpwn</a:t>
            </a:r>
            <a:endParaRPr sz="1600"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296" name="Google Shape;296;p33">
            <a:extLst>
              <a:ext uri="{FF2B5EF4-FFF2-40B4-BE49-F238E27FC236}">
                <a16:creationId xmlns:a16="http://schemas.microsoft.com/office/drawing/2014/main" id="{779AC059-0ACD-0EA8-5847-47AF115F1526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4084524" y="1683225"/>
            <a:ext cx="1936017" cy="20884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AKA Boot2Root.</a:t>
            </a:r>
          </a:p>
          <a:p>
            <a:pPr marL="139700" indent="0" algn="l">
              <a:buNone/>
            </a:pP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Combining all techniques of hacking from all types of challenges to gain user &amp; root access of a server.</a:t>
            </a:r>
          </a:p>
          <a:p>
            <a:pPr marL="139700" indent="0" algn="l">
              <a:buNone/>
            </a:pP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None/>
            </a:pPr>
            <a:r>
              <a:rPr lang="en-US" sz="12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HackTheBox</a:t>
            </a: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etc.</a:t>
            </a:r>
          </a:p>
        </p:txBody>
      </p:sp>
      <p:sp>
        <p:nvSpPr>
          <p:cNvPr id="2" name="Round Single Corner Rectangle 1">
            <a:extLst>
              <a:ext uri="{FF2B5EF4-FFF2-40B4-BE49-F238E27FC236}">
                <a16:creationId xmlns:a16="http://schemas.microsoft.com/office/drawing/2014/main" id="{6FB9D3B5-FAE3-13D9-4F85-400ACDF43078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73A36688-23EB-C417-6260-32BF6EE27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4" name="Picture 3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B320DBAD-59B0-9C05-63FF-BAF19354DD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sp>
        <p:nvSpPr>
          <p:cNvPr id="10" name="Google Shape;288;p33">
            <a:extLst>
              <a:ext uri="{FF2B5EF4-FFF2-40B4-BE49-F238E27FC236}">
                <a16:creationId xmlns:a16="http://schemas.microsoft.com/office/drawing/2014/main" id="{38397CA1-5AB5-7A4E-FF44-38EA7A0AFFBF}"/>
              </a:ext>
            </a:extLst>
          </p:cNvPr>
          <p:cNvSpPr/>
          <p:nvPr/>
        </p:nvSpPr>
        <p:spPr>
          <a:xfrm>
            <a:off x="6589929" y="1262725"/>
            <a:ext cx="2037506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" name="Google Shape;289;p33">
            <a:extLst>
              <a:ext uri="{FF2B5EF4-FFF2-40B4-BE49-F238E27FC236}">
                <a16:creationId xmlns:a16="http://schemas.microsoft.com/office/drawing/2014/main" id="{A82E05EC-4360-4D1B-7B62-A3005F9D962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0931" y="1227800"/>
            <a:ext cx="2160192" cy="26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293;p33">
            <a:extLst>
              <a:ext uri="{FF2B5EF4-FFF2-40B4-BE49-F238E27FC236}">
                <a16:creationId xmlns:a16="http://schemas.microsoft.com/office/drawing/2014/main" id="{796CD180-E46C-6C1B-AD1D-A2E814A1BE9B}"/>
              </a:ext>
            </a:extLst>
          </p:cNvPr>
          <p:cNvSpPr txBox="1">
            <a:spLocks/>
          </p:cNvSpPr>
          <p:nvPr/>
        </p:nvSpPr>
        <p:spPr>
          <a:xfrm>
            <a:off x="6695548" y="1297650"/>
            <a:ext cx="1681555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None/>
              <a:defRPr sz="18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200" b="0" dirty="0">
                <a:latin typeface="Orbitron Medium"/>
                <a:ea typeface="Orbitron Medium"/>
                <a:cs typeface="Orbitron Medium"/>
                <a:sym typeface="Orbitron Medium"/>
              </a:rPr>
              <a:t>Miscellaneous</a:t>
            </a:r>
          </a:p>
        </p:txBody>
      </p:sp>
      <p:sp>
        <p:nvSpPr>
          <p:cNvPr id="6" name="Google Shape;296;p33">
            <a:extLst>
              <a:ext uri="{FF2B5EF4-FFF2-40B4-BE49-F238E27FC236}">
                <a16:creationId xmlns:a16="http://schemas.microsoft.com/office/drawing/2014/main" id="{FFC03D51-4A9C-6823-D6FE-B3FD9FC9A4E6}"/>
              </a:ext>
            </a:extLst>
          </p:cNvPr>
          <p:cNvSpPr txBox="1">
            <a:spLocks/>
          </p:cNvSpPr>
          <p:nvPr/>
        </p:nvSpPr>
        <p:spPr>
          <a:xfrm>
            <a:off x="6568316" y="2001517"/>
            <a:ext cx="1936017" cy="113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39700" indent="0" algn="l">
              <a:buFont typeface="Open Sans"/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Challenges that do not specifically fit into any of the categories but are related to information security.</a:t>
            </a:r>
          </a:p>
        </p:txBody>
      </p:sp>
      <p:sp>
        <p:nvSpPr>
          <p:cNvPr id="8" name="Google Shape;296;p33">
            <a:extLst>
              <a:ext uri="{FF2B5EF4-FFF2-40B4-BE49-F238E27FC236}">
                <a16:creationId xmlns:a16="http://schemas.microsoft.com/office/drawing/2014/main" id="{0A2CFD27-329E-18D9-6146-7817094111CC}"/>
              </a:ext>
            </a:extLst>
          </p:cNvPr>
          <p:cNvSpPr txBox="1">
            <a:spLocks/>
          </p:cNvSpPr>
          <p:nvPr/>
        </p:nvSpPr>
        <p:spPr>
          <a:xfrm>
            <a:off x="1654094" y="1792330"/>
            <a:ext cx="1936017" cy="2088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39700" indent="0" algn="l">
              <a:buFont typeface="Open Sans"/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Cracking codes, mainly reversing crypto algorithms to retrieve flags.</a:t>
            </a:r>
          </a:p>
          <a:p>
            <a:pPr marL="139700" indent="0" algn="l">
              <a:buFont typeface="Open Sans"/>
              <a:buNone/>
            </a:pP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Font typeface="Open Sans"/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Block cyphers, hashing, symmetric &amp; asymmetric key crypto, etc.</a:t>
            </a:r>
          </a:p>
        </p:txBody>
      </p:sp>
    </p:spTree>
    <p:extLst>
      <p:ext uri="{BB962C8B-B14F-4D97-AF65-F5344CB8AC3E}">
        <p14:creationId xmlns:p14="http://schemas.microsoft.com/office/powerpoint/2010/main" val="890173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>
          <a:extLst>
            <a:ext uri="{FF2B5EF4-FFF2-40B4-BE49-F238E27FC236}">
              <a16:creationId xmlns:a16="http://schemas.microsoft.com/office/drawing/2014/main" id="{11183E3B-000B-76D6-B7A2-24C8CD007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>
            <a:extLst>
              <a:ext uri="{FF2B5EF4-FFF2-40B4-BE49-F238E27FC236}">
                <a16:creationId xmlns:a16="http://schemas.microsoft.com/office/drawing/2014/main" id="{7D4B2243-8726-4EB1-244E-DBCBC0ED69F6}"/>
              </a:ext>
            </a:extLst>
          </p:cNvPr>
          <p:cNvSpPr/>
          <p:nvPr/>
        </p:nvSpPr>
        <p:spPr>
          <a:xfrm>
            <a:off x="4996036" y="1254275"/>
            <a:ext cx="2010144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3">
            <a:extLst>
              <a:ext uri="{FF2B5EF4-FFF2-40B4-BE49-F238E27FC236}">
                <a16:creationId xmlns:a16="http://schemas.microsoft.com/office/drawing/2014/main" id="{A874C80A-F911-6677-52B6-3083CF713320}"/>
              </a:ext>
            </a:extLst>
          </p:cNvPr>
          <p:cNvSpPr/>
          <p:nvPr/>
        </p:nvSpPr>
        <p:spPr>
          <a:xfrm>
            <a:off x="2534494" y="1262725"/>
            <a:ext cx="2037506" cy="43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89" name="Google Shape;289;p33">
            <a:extLst>
              <a:ext uri="{FF2B5EF4-FFF2-40B4-BE49-F238E27FC236}">
                <a16:creationId xmlns:a16="http://schemas.microsoft.com/office/drawing/2014/main" id="{2086819E-E747-F77E-1A89-126BB8F8076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5496" y="1227800"/>
            <a:ext cx="2160192" cy="267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3">
            <a:extLst>
              <a:ext uri="{FF2B5EF4-FFF2-40B4-BE49-F238E27FC236}">
                <a16:creationId xmlns:a16="http://schemas.microsoft.com/office/drawing/2014/main" id="{9746DB86-2744-2CC6-A237-979BAA716D9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1920" y="1227800"/>
            <a:ext cx="2158376" cy="26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>
            <a:extLst>
              <a:ext uri="{FF2B5EF4-FFF2-40B4-BE49-F238E27FC236}">
                <a16:creationId xmlns:a16="http://schemas.microsoft.com/office/drawing/2014/main" id="{26A90DBE-FBA0-6A04-B25A-FA097A4656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5400000">
            <a:off x="-1122962" y="2371737"/>
            <a:ext cx="4325624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Challenges</a:t>
            </a:r>
            <a:endParaRPr dirty="0"/>
          </a:p>
        </p:txBody>
      </p:sp>
      <p:sp>
        <p:nvSpPr>
          <p:cNvPr id="293" name="Google Shape;293;p33">
            <a:extLst>
              <a:ext uri="{FF2B5EF4-FFF2-40B4-BE49-F238E27FC236}">
                <a16:creationId xmlns:a16="http://schemas.microsoft.com/office/drawing/2014/main" id="{AFD414D4-A6E8-D221-9742-AFBFAD44437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00252" y="1203834"/>
            <a:ext cx="1559348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b="0" dirty="0">
                <a:latin typeface="Orbitron Medium"/>
                <a:ea typeface="Orbitron Medium"/>
                <a:cs typeface="Orbitron Medium"/>
                <a:sym typeface="Orbitron Medium"/>
              </a:rPr>
              <a:t>Web Exploitation</a:t>
            </a:r>
            <a:endParaRPr sz="1200"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295" name="Google Shape;295;p33">
            <a:extLst>
              <a:ext uri="{FF2B5EF4-FFF2-40B4-BE49-F238E27FC236}">
                <a16:creationId xmlns:a16="http://schemas.microsoft.com/office/drawing/2014/main" id="{0414246D-3116-23B4-F424-23ECD98213F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253358" y="1268215"/>
            <a:ext cx="14955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0" dirty="0">
                <a:latin typeface="Orbitron Medium"/>
                <a:ea typeface="Orbitron Medium"/>
                <a:cs typeface="Orbitron Medium"/>
                <a:sym typeface="Orbitron Medium"/>
              </a:rPr>
              <a:t>OSINT</a:t>
            </a:r>
            <a:endParaRPr sz="1600"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296" name="Google Shape;296;p33">
            <a:extLst>
              <a:ext uri="{FF2B5EF4-FFF2-40B4-BE49-F238E27FC236}">
                <a16:creationId xmlns:a16="http://schemas.microsoft.com/office/drawing/2014/main" id="{89816564-36CA-DA97-66F3-8207CAECC068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4996036" y="1885545"/>
            <a:ext cx="1936017" cy="1537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Stands for open-source intelligence.</a:t>
            </a:r>
          </a:p>
          <a:p>
            <a:pPr marL="139700" indent="0" algn="l">
              <a:buNone/>
            </a:pP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information provided on the internet to solve the puzzles.</a:t>
            </a:r>
          </a:p>
          <a:p>
            <a:pPr marL="139700" indent="0" algn="l">
              <a:buNone/>
            </a:pP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ound Single Corner Rectangle 1">
            <a:extLst>
              <a:ext uri="{FF2B5EF4-FFF2-40B4-BE49-F238E27FC236}">
                <a16:creationId xmlns:a16="http://schemas.microsoft.com/office/drawing/2014/main" id="{DC4D37B6-4D2C-1FAF-60A5-7196D1934214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F05A8A57-1A23-CDE4-1E22-64C9E72133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4" name="Picture 3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1D3A8094-23CE-21D9-C26F-21A2635BC6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sp>
        <p:nvSpPr>
          <p:cNvPr id="8" name="Google Shape;296;p33">
            <a:extLst>
              <a:ext uri="{FF2B5EF4-FFF2-40B4-BE49-F238E27FC236}">
                <a16:creationId xmlns:a16="http://schemas.microsoft.com/office/drawing/2014/main" id="{6012AA29-9088-2A86-9774-5E1F5FA2FA97}"/>
              </a:ext>
            </a:extLst>
          </p:cNvPr>
          <p:cNvSpPr txBox="1">
            <a:spLocks/>
          </p:cNvSpPr>
          <p:nvPr/>
        </p:nvSpPr>
        <p:spPr>
          <a:xfrm>
            <a:off x="2511917" y="1700125"/>
            <a:ext cx="1936017" cy="2088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39700" indent="0" algn="l">
              <a:buFont typeface="Open Sans"/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Finding and using vulnerabilities in websites or applications to retrieve the flag.</a:t>
            </a:r>
          </a:p>
          <a:p>
            <a:pPr marL="139700" indent="0" algn="l">
              <a:buFont typeface="Open Sans"/>
              <a:buNone/>
            </a:pPr>
            <a:endParaRPr lang="en-US" sz="105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Font typeface="Open Sans"/>
              <a:buNone/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Cross-site scripting, cross-site request forgery, SQL injection, remote code execution, etc.</a:t>
            </a:r>
          </a:p>
        </p:txBody>
      </p:sp>
    </p:spTree>
    <p:extLst>
      <p:ext uri="{BB962C8B-B14F-4D97-AF65-F5344CB8AC3E}">
        <p14:creationId xmlns:p14="http://schemas.microsoft.com/office/powerpoint/2010/main" val="287548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51"/>
          <p:cNvSpPr txBox="1">
            <a:spLocks noGrp="1"/>
          </p:cNvSpPr>
          <p:nvPr>
            <p:ph type="title"/>
          </p:nvPr>
        </p:nvSpPr>
        <p:spPr>
          <a:xfrm rot="-5400000">
            <a:off x="-989125" y="2243600"/>
            <a:ext cx="40581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Steps of Solving</a:t>
            </a:r>
            <a:endParaRPr dirty="0"/>
          </a:p>
        </p:txBody>
      </p:sp>
      <p:sp>
        <p:nvSpPr>
          <p:cNvPr id="764" name="Google Shape;764;p51"/>
          <p:cNvSpPr txBox="1">
            <a:spLocks noGrp="1"/>
          </p:cNvSpPr>
          <p:nvPr>
            <p:ph type="subTitle" idx="4294967295"/>
          </p:nvPr>
        </p:nvSpPr>
        <p:spPr>
          <a:xfrm>
            <a:off x="1492255" y="501775"/>
            <a:ext cx="19461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latin typeface="Orbitron Medium"/>
                <a:ea typeface="Orbitron Medium"/>
                <a:cs typeface="Orbitron Medium"/>
                <a:sym typeface="Orbitron Medium"/>
              </a:rPr>
              <a:t>Step 1</a:t>
            </a:r>
            <a:endParaRPr sz="180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765" name="Google Shape;765;p51"/>
          <p:cNvSpPr txBox="1">
            <a:spLocks noGrp="1"/>
          </p:cNvSpPr>
          <p:nvPr>
            <p:ph type="body" idx="4294967295"/>
          </p:nvPr>
        </p:nvSpPr>
        <p:spPr>
          <a:xfrm>
            <a:off x="1491950" y="806541"/>
            <a:ext cx="19461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Reconnaissance</a:t>
            </a:r>
            <a:endParaRPr dirty="0"/>
          </a:p>
        </p:txBody>
      </p:sp>
      <p:sp>
        <p:nvSpPr>
          <p:cNvPr id="766" name="Google Shape;766;p51"/>
          <p:cNvSpPr txBox="1">
            <a:spLocks noGrp="1"/>
          </p:cNvSpPr>
          <p:nvPr>
            <p:ph type="subTitle" idx="4294967295"/>
          </p:nvPr>
        </p:nvSpPr>
        <p:spPr>
          <a:xfrm>
            <a:off x="3135183" y="2880812"/>
            <a:ext cx="19461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latin typeface="Orbitron Medium"/>
                <a:ea typeface="Orbitron Medium"/>
                <a:cs typeface="Orbitron Medium"/>
                <a:sym typeface="Orbitron Medium"/>
              </a:rPr>
              <a:t>Step 2</a:t>
            </a:r>
            <a:endParaRPr sz="180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767" name="Google Shape;767;p51"/>
          <p:cNvSpPr txBox="1">
            <a:spLocks noGrp="1"/>
          </p:cNvSpPr>
          <p:nvPr>
            <p:ph type="body" idx="4294967295"/>
          </p:nvPr>
        </p:nvSpPr>
        <p:spPr>
          <a:xfrm>
            <a:off x="3134878" y="3178146"/>
            <a:ext cx="19461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???</a:t>
            </a:r>
            <a:endParaRPr dirty="0"/>
          </a:p>
        </p:txBody>
      </p:sp>
      <p:sp>
        <p:nvSpPr>
          <p:cNvPr id="768" name="Google Shape;768;p51"/>
          <p:cNvSpPr txBox="1">
            <a:spLocks noGrp="1"/>
          </p:cNvSpPr>
          <p:nvPr>
            <p:ph type="subTitle" idx="4294967295"/>
          </p:nvPr>
        </p:nvSpPr>
        <p:spPr>
          <a:xfrm>
            <a:off x="4841983" y="501775"/>
            <a:ext cx="19461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latin typeface="Orbitron Medium"/>
                <a:ea typeface="Orbitron Medium"/>
                <a:cs typeface="Orbitron Medium"/>
                <a:sym typeface="Orbitron Medium"/>
              </a:rPr>
              <a:t>Step X</a:t>
            </a:r>
            <a:endParaRPr sz="180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769" name="Google Shape;769;p51"/>
          <p:cNvSpPr txBox="1">
            <a:spLocks noGrp="1"/>
          </p:cNvSpPr>
          <p:nvPr>
            <p:ph type="body" idx="4294967295"/>
          </p:nvPr>
        </p:nvSpPr>
        <p:spPr>
          <a:xfrm>
            <a:off x="4841678" y="806541"/>
            <a:ext cx="19461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???</a:t>
            </a:r>
            <a:endParaRPr dirty="0"/>
          </a:p>
        </p:txBody>
      </p:sp>
      <p:sp>
        <p:nvSpPr>
          <p:cNvPr id="770" name="Google Shape;770;p51"/>
          <p:cNvSpPr txBox="1">
            <a:spLocks noGrp="1"/>
          </p:cNvSpPr>
          <p:nvPr>
            <p:ph type="subTitle" idx="4294967295"/>
          </p:nvPr>
        </p:nvSpPr>
        <p:spPr>
          <a:xfrm>
            <a:off x="6484597" y="2880812"/>
            <a:ext cx="19461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latin typeface="Orbitron Medium"/>
                <a:ea typeface="Orbitron Medium"/>
                <a:cs typeface="Orbitron Medium"/>
                <a:sym typeface="Orbitron Medium"/>
              </a:rPr>
              <a:t>Steps N</a:t>
            </a:r>
            <a:endParaRPr sz="180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771" name="Google Shape;771;p51"/>
          <p:cNvSpPr txBox="1">
            <a:spLocks noGrp="1"/>
          </p:cNvSpPr>
          <p:nvPr>
            <p:ph type="body" idx="4294967295"/>
          </p:nvPr>
        </p:nvSpPr>
        <p:spPr>
          <a:xfrm>
            <a:off x="6484292" y="3178146"/>
            <a:ext cx="19461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Submit flag!</a:t>
            </a:r>
            <a:endParaRPr dirty="0"/>
          </a:p>
        </p:txBody>
      </p:sp>
      <p:grpSp>
        <p:nvGrpSpPr>
          <p:cNvPr id="772" name="Google Shape;772;p51"/>
          <p:cNvGrpSpPr/>
          <p:nvPr/>
        </p:nvGrpSpPr>
        <p:grpSpPr>
          <a:xfrm>
            <a:off x="2042844" y="1500312"/>
            <a:ext cx="5820704" cy="1352648"/>
            <a:chOff x="3512551" y="2358282"/>
            <a:chExt cx="1597032" cy="378649"/>
          </a:xfrm>
        </p:grpSpPr>
        <p:grpSp>
          <p:nvGrpSpPr>
            <p:cNvPr id="773" name="Google Shape;773;p51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774" name="Google Shape;774;p51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5" name="Google Shape;775;p51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6" name="Google Shape;776;p51"/>
              <p:cNvCxnSpPr>
                <a:stCxn id="777" idx="6"/>
                <a:endCxn id="778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79" name="Google Shape;779;p51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780" name="Google Shape;780;p51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8" name="Google Shape;778;p51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762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51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2" name="Google Shape;782;p51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783" name="Google Shape;783;p51"/>
              <p:cNvCxnSpPr>
                <a:stCxn id="784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5" name="Google Shape;785;p51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762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51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6" name="Google Shape;786;p51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787" name="Google Shape;787;p51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8" name="Google Shape;788;p51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762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51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0" name="Google Shape;790;p51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791" name="Google Shape;791;p51"/>
              <p:cNvCxnSpPr>
                <a:stCxn id="792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7" name="Google Shape;777;p51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762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51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ound Single Corner Rectangle 1">
            <a:extLst>
              <a:ext uri="{FF2B5EF4-FFF2-40B4-BE49-F238E27FC236}">
                <a16:creationId xmlns:a16="http://schemas.microsoft.com/office/drawing/2014/main" id="{323DFA55-85B3-44CF-A1C3-59611FF33E3D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8D1FD918-5B92-77F9-65B6-3C9CF570E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4" name="Picture 3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1A738B45-97E8-3F5C-B988-E853D7360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  <p:grpSp>
        <p:nvGrpSpPr>
          <p:cNvPr id="5" name="Google Shape;4955;p61">
            <a:extLst>
              <a:ext uri="{FF2B5EF4-FFF2-40B4-BE49-F238E27FC236}">
                <a16:creationId xmlns:a16="http://schemas.microsoft.com/office/drawing/2014/main" id="{45E7C952-B74D-AE71-17EB-E94AF91A228F}"/>
              </a:ext>
            </a:extLst>
          </p:cNvPr>
          <p:cNvGrpSpPr/>
          <p:nvPr/>
        </p:nvGrpSpPr>
        <p:grpSpPr>
          <a:xfrm>
            <a:off x="1875889" y="3828626"/>
            <a:ext cx="6554503" cy="688262"/>
            <a:chOff x="6336019" y="3733725"/>
            <a:chExt cx="2566206" cy="351310"/>
          </a:xfrm>
        </p:grpSpPr>
        <p:sp>
          <p:nvSpPr>
            <p:cNvPr id="6" name="Google Shape;4956;p61">
              <a:extLst>
                <a:ext uri="{FF2B5EF4-FFF2-40B4-BE49-F238E27FC236}">
                  <a16:creationId xmlns:a16="http://schemas.microsoft.com/office/drawing/2014/main" id="{36E7D4E8-CB70-F2A9-22CA-F94BB97C93B9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957;p61">
              <a:extLst>
                <a:ext uri="{FF2B5EF4-FFF2-40B4-BE49-F238E27FC236}">
                  <a16:creationId xmlns:a16="http://schemas.microsoft.com/office/drawing/2014/main" id="{AEF5A8AE-D7A8-3413-3A7F-0DD5296C7B37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958;p61">
              <a:extLst>
                <a:ext uri="{FF2B5EF4-FFF2-40B4-BE49-F238E27FC236}">
                  <a16:creationId xmlns:a16="http://schemas.microsoft.com/office/drawing/2014/main" id="{3388D9E3-0160-2C36-9B16-34B6278DE632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959;p61">
              <a:extLst>
                <a:ext uri="{FF2B5EF4-FFF2-40B4-BE49-F238E27FC236}">
                  <a16:creationId xmlns:a16="http://schemas.microsoft.com/office/drawing/2014/main" id="{CEDE5461-F123-957B-C8C7-C363F6F0607C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764;p51">
            <a:extLst>
              <a:ext uri="{FF2B5EF4-FFF2-40B4-BE49-F238E27FC236}">
                <a16:creationId xmlns:a16="http://schemas.microsoft.com/office/drawing/2014/main" id="{B721A7B9-D080-16D5-B353-A2DDBA2C749C}"/>
              </a:ext>
            </a:extLst>
          </p:cNvPr>
          <p:cNvSpPr txBox="1">
            <a:spLocks/>
          </p:cNvSpPr>
          <p:nvPr/>
        </p:nvSpPr>
        <p:spPr>
          <a:xfrm>
            <a:off x="3317243" y="3815593"/>
            <a:ext cx="19461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spcAft>
                <a:spcPts val="1600"/>
              </a:spcAft>
              <a:buFont typeface="Open Sans"/>
              <a:buNone/>
            </a:pPr>
            <a:r>
              <a:rPr lang="en-US" sz="1800" dirty="0">
                <a:latin typeface="Orbitron Medium"/>
                <a:ea typeface="Orbitron Medium"/>
                <a:cs typeface="Orbitron Medium"/>
                <a:sym typeface="Orbitron Medium"/>
              </a:rPr>
              <a:t>All Steps</a:t>
            </a:r>
          </a:p>
        </p:txBody>
      </p:sp>
      <p:sp>
        <p:nvSpPr>
          <p:cNvPr id="12" name="Google Shape;765;p51">
            <a:extLst>
              <a:ext uri="{FF2B5EF4-FFF2-40B4-BE49-F238E27FC236}">
                <a16:creationId xmlns:a16="http://schemas.microsoft.com/office/drawing/2014/main" id="{FA55D942-7820-DB59-FA7C-145EBC649CB7}"/>
              </a:ext>
            </a:extLst>
          </p:cNvPr>
          <p:cNvSpPr txBox="1">
            <a:spLocks/>
          </p:cNvSpPr>
          <p:nvPr/>
        </p:nvSpPr>
        <p:spPr>
          <a:xfrm>
            <a:off x="3316938" y="4120359"/>
            <a:ext cx="1946100" cy="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spcAft>
                <a:spcPts val="1600"/>
              </a:spcAft>
              <a:buFont typeface="Open Sans"/>
              <a:buNone/>
            </a:pPr>
            <a:r>
              <a:rPr lang="en-US" dirty="0"/>
              <a:t>Document Findings</a:t>
            </a:r>
          </a:p>
        </p:txBody>
      </p:sp>
      <p:grpSp>
        <p:nvGrpSpPr>
          <p:cNvPr id="13" name="Google Shape;14978;p73">
            <a:extLst>
              <a:ext uri="{FF2B5EF4-FFF2-40B4-BE49-F238E27FC236}">
                <a16:creationId xmlns:a16="http://schemas.microsoft.com/office/drawing/2014/main" id="{D35D4178-B296-1205-8181-00E8DF4DA3E5}"/>
              </a:ext>
            </a:extLst>
          </p:cNvPr>
          <p:cNvGrpSpPr/>
          <p:nvPr/>
        </p:nvGrpSpPr>
        <p:grpSpPr>
          <a:xfrm>
            <a:off x="2147924" y="3962349"/>
            <a:ext cx="426462" cy="420796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14" name="Google Shape;14979;p73">
              <a:extLst>
                <a:ext uri="{FF2B5EF4-FFF2-40B4-BE49-F238E27FC236}">
                  <a16:creationId xmlns:a16="http://schemas.microsoft.com/office/drawing/2014/main" id="{BBB2187C-FACE-39C3-A861-8862C92CFA68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980;p73">
              <a:extLst>
                <a:ext uri="{FF2B5EF4-FFF2-40B4-BE49-F238E27FC236}">
                  <a16:creationId xmlns:a16="http://schemas.microsoft.com/office/drawing/2014/main" id="{07EBDFEF-201D-E692-1E7A-D03C40B449F8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4999;p73">
            <a:extLst>
              <a:ext uri="{FF2B5EF4-FFF2-40B4-BE49-F238E27FC236}">
                <a16:creationId xmlns:a16="http://schemas.microsoft.com/office/drawing/2014/main" id="{FA81A3EC-54EB-0089-49F6-4D218EDF19F9}"/>
              </a:ext>
            </a:extLst>
          </p:cNvPr>
          <p:cNvGrpSpPr/>
          <p:nvPr/>
        </p:nvGrpSpPr>
        <p:grpSpPr>
          <a:xfrm>
            <a:off x="5613810" y="2043477"/>
            <a:ext cx="344961" cy="304866"/>
            <a:chOff x="-3137650" y="2787000"/>
            <a:chExt cx="291450" cy="257575"/>
          </a:xfrm>
          <a:solidFill>
            <a:schemeClr val="bg1"/>
          </a:solidFill>
        </p:grpSpPr>
        <p:sp>
          <p:nvSpPr>
            <p:cNvPr id="17" name="Google Shape;15000;p73">
              <a:extLst>
                <a:ext uri="{FF2B5EF4-FFF2-40B4-BE49-F238E27FC236}">
                  <a16:creationId xmlns:a16="http://schemas.microsoft.com/office/drawing/2014/main" id="{78080BA2-4C58-1784-4249-B9CC16098F63}"/>
                </a:ext>
              </a:extLst>
            </p:cNvPr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001;p73">
              <a:extLst>
                <a:ext uri="{FF2B5EF4-FFF2-40B4-BE49-F238E27FC236}">
                  <a16:creationId xmlns:a16="http://schemas.microsoft.com/office/drawing/2014/main" id="{59E28E50-4CB9-1B2E-E49E-C590F3AA0FCF}"/>
                </a:ext>
              </a:extLst>
            </p:cNvPr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5002;p73">
              <a:extLst>
                <a:ext uri="{FF2B5EF4-FFF2-40B4-BE49-F238E27FC236}">
                  <a16:creationId xmlns:a16="http://schemas.microsoft.com/office/drawing/2014/main" id="{31DB3345-DADD-A1C6-92A1-86FEBFB981B9}"/>
                </a:ext>
              </a:extLst>
            </p:cNvPr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5003;p73">
              <a:extLst>
                <a:ext uri="{FF2B5EF4-FFF2-40B4-BE49-F238E27FC236}">
                  <a16:creationId xmlns:a16="http://schemas.microsoft.com/office/drawing/2014/main" id="{1F7ECDD4-7B2E-2882-A377-C1CD47C358F5}"/>
                </a:ext>
              </a:extLst>
            </p:cNvPr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5004;p73">
              <a:extLst>
                <a:ext uri="{FF2B5EF4-FFF2-40B4-BE49-F238E27FC236}">
                  <a16:creationId xmlns:a16="http://schemas.microsoft.com/office/drawing/2014/main" id="{3F863985-1CC4-5AB2-E485-3457E3F416BC}"/>
                </a:ext>
              </a:extLst>
            </p:cNvPr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5005;p73">
              <a:extLst>
                <a:ext uri="{FF2B5EF4-FFF2-40B4-BE49-F238E27FC236}">
                  <a16:creationId xmlns:a16="http://schemas.microsoft.com/office/drawing/2014/main" id="{C45E02A0-3A0D-9547-EB1A-9BA3B4D17376}"/>
                </a:ext>
              </a:extLst>
            </p:cNvPr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5006;p73">
              <a:extLst>
                <a:ext uri="{FF2B5EF4-FFF2-40B4-BE49-F238E27FC236}">
                  <a16:creationId xmlns:a16="http://schemas.microsoft.com/office/drawing/2014/main" id="{E755B279-BE77-0E8C-AE35-4462F9FB98CE}"/>
                </a:ext>
              </a:extLst>
            </p:cNvPr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5007;p73">
              <a:extLst>
                <a:ext uri="{FF2B5EF4-FFF2-40B4-BE49-F238E27FC236}">
                  <a16:creationId xmlns:a16="http://schemas.microsoft.com/office/drawing/2014/main" id="{450ECEE2-161F-F1E2-B43C-A7287A433454}"/>
                </a:ext>
              </a:extLst>
            </p:cNvPr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5145;p73">
            <a:extLst>
              <a:ext uri="{FF2B5EF4-FFF2-40B4-BE49-F238E27FC236}">
                <a16:creationId xmlns:a16="http://schemas.microsoft.com/office/drawing/2014/main" id="{6E5724FC-1B09-130B-CDD2-5CE92960337C}"/>
              </a:ext>
            </a:extLst>
          </p:cNvPr>
          <p:cNvSpPr/>
          <p:nvPr/>
        </p:nvSpPr>
        <p:spPr>
          <a:xfrm>
            <a:off x="7247600" y="1997475"/>
            <a:ext cx="409657" cy="392220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15146;p73">
            <a:extLst>
              <a:ext uri="{FF2B5EF4-FFF2-40B4-BE49-F238E27FC236}">
                <a16:creationId xmlns:a16="http://schemas.microsoft.com/office/drawing/2014/main" id="{DEFFABB4-C755-B61B-ED85-B2306BE515E0}"/>
              </a:ext>
            </a:extLst>
          </p:cNvPr>
          <p:cNvGrpSpPr/>
          <p:nvPr/>
        </p:nvGrpSpPr>
        <p:grpSpPr>
          <a:xfrm>
            <a:off x="3929213" y="2010247"/>
            <a:ext cx="382701" cy="383718"/>
            <a:chOff x="-1700225" y="2768875"/>
            <a:chExt cx="291450" cy="292225"/>
          </a:xfrm>
          <a:solidFill>
            <a:schemeClr val="bg1"/>
          </a:solidFill>
        </p:grpSpPr>
        <p:sp>
          <p:nvSpPr>
            <p:cNvPr id="27" name="Google Shape;15147;p73">
              <a:extLst>
                <a:ext uri="{FF2B5EF4-FFF2-40B4-BE49-F238E27FC236}">
                  <a16:creationId xmlns:a16="http://schemas.microsoft.com/office/drawing/2014/main" id="{14B29E58-1629-58F1-5E4B-CDCB33493888}"/>
                </a:ext>
              </a:extLst>
            </p:cNvPr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5148;p73">
              <a:extLst>
                <a:ext uri="{FF2B5EF4-FFF2-40B4-BE49-F238E27FC236}">
                  <a16:creationId xmlns:a16="http://schemas.microsoft.com/office/drawing/2014/main" id="{1AD6A255-8D18-85A3-A9FB-F16BF5B22BDF}"/>
                </a:ext>
              </a:extLst>
            </p:cNvPr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5149;p73">
              <a:extLst>
                <a:ext uri="{FF2B5EF4-FFF2-40B4-BE49-F238E27FC236}">
                  <a16:creationId xmlns:a16="http://schemas.microsoft.com/office/drawing/2014/main" id="{A5950310-20F5-4944-DF8A-A2560E7ED6CE}"/>
                </a:ext>
              </a:extLst>
            </p:cNvPr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5150;p73">
              <a:extLst>
                <a:ext uri="{FF2B5EF4-FFF2-40B4-BE49-F238E27FC236}">
                  <a16:creationId xmlns:a16="http://schemas.microsoft.com/office/drawing/2014/main" id="{DA451E4A-142E-A17C-4997-7AA1D76BE027}"/>
                </a:ext>
              </a:extLst>
            </p:cNvPr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151;p73">
              <a:extLst>
                <a:ext uri="{FF2B5EF4-FFF2-40B4-BE49-F238E27FC236}">
                  <a16:creationId xmlns:a16="http://schemas.microsoft.com/office/drawing/2014/main" id="{24A08443-3746-0756-5E9E-A01EA36C17FA}"/>
                </a:ext>
              </a:extLst>
            </p:cNvPr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152;p73">
              <a:extLst>
                <a:ext uri="{FF2B5EF4-FFF2-40B4-BE49-F238E27FC236}">
                  <a16:creationId xmlns:a16="http://schemas.microsoft.com/office/drawing/2014/main" id="{830C26B6-2313-600E-28FF-9AF1F9FCD885}"/>
                </a:ext>
              </a:extLst>
            </p:cNvPr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13887;p69">
            <a:extLst>
              <a:ext uri="{FF2B5EF4-FFF2-40B4-BE49-F238E27FC236}">
                <a16:creationId xmlns:a16="http://schemas.microsoft.com/office/drawing/2014/main" id="{FCD93DA2-41D7-BF74-9FBA-809563C9E321}"/>
              </a:ext>
            </a:extLst>
          </p:cNvPr>
          <p:cNvSpPr/>
          <p:nvPr/>
        </p:nvSpPr>
        <p:spPr>
          <a:xfrm>
            <a:off x="2255372" y="2010247"/>
            <a:ext cx="397633" cy="395563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>
          <a:extLst>
            <a:ext uri="{FF2B5EF4-FFF2-40B4-BE49-F238E27FC236}">
              <a16:creationId xmlns:a16="http://schemas.microsoft.com/office/drawing/2014/main" id="{1EC49927-4C0C-6AFF-2C47-4B28DFBD7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5F27EED-9B89-BAA5-6AF3-DBF22064438C}"/>
              </a:ext>
            </a:extLst>
          </p:cNvPr>
          <p:cNvSpPr/>
          <p:nvPr/>
        </p:nvSpPr>
        <p:spPr>
          <a:xfrm>
            <a:off x="5757075" y="3637366"/>
            <a:ext cx="2658900" cy="5869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82FB4A-ABBF-99B8-72DD-98D2BA073292}"/>
              </a:ext>
            </a:extLst>
          </p:cNvPr>
          <p:cNvSpPr/>
          <p:nvPr/>
        </p:nvSpPr>
        <p:spPr>
          <a:xfrm>
            <a:off x="1902437" y="3637366"/>
            <a:ext cx="2658900" cy="5869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Google Shape;436;p37">
            <a:extLst>
              <a:ext uri="{FF2B5EF4-FFF2-40B4-BE49-F238E27FC236}">
                <a16:creationId xmlns:a16="http://schemas.microsoft.com/office/drawing/2014/main" id="{5E15DD49-EA20-B741-3485-2FE66F2DDD12}"/>
              </a:ext>
            </a:extLst>
          </p:cNvPr>
          <p:cNvSpPr/>
          <p:nvPr/>
        </p:nvSpPr>
        <p:spPr>
          <a:xfrm>
            <a:off x="1902687" y="787825"/>
            <a:ext cx="2658900" cy="3436500"/>
          </a:xfrm>
          <a:prstGeom prst="snip1Rect">
            <a:avLst>
              <a:gd name="adj" fmla="val 16667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37">
            <a:extLst>
              <a:ext uri="{FF2B5EF4-FFF2-40B4-BE49-F238E27FC236}">
                <a16:creationId xmlns:a16="http://schemas.microsoft.com/office/drawing/2014/main" id="{097697C8-E4B6-FCA8-01FA-C6E32FEFD703}"/>
              </a:ext>
            </a:extLst>
          </p:cNvPr>
          <p:cNvSpPr/>
          <p:nvPr/>
        </p:nvSpPr>
        <p:spPr>
          <a:xfrm>
            <a:off x="5749087" y="787825"/>
            <a:ext cx="2658900" cy="3436500"/>
          </a:xfrm>
          <a:prstGeom prst="snip1Rect">
            <a:avLst>
              <a:gd name="adj" fmla="val 16667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37">
            <a:extLst>
              <a:ext uri="{FF2B5EF4-FFF2-40B4-BE49-F238E27FC236}">
                <a16:creationId xmlns:a16="http://schemas.microsoft.com/office/drawing/2014/main" id="{1F1B9BCB-7E0F-68FD-E685-64EB47FF0AF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757075" y="1240666"/>
            <a:ext cx="2350800" cy="23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Kali Linux </a:t>
            </a:r>
            <a:r>
              <a:rPr lang="en-US" dirty="0"/>
              <a:t>(recommended)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Sherlock</a:t>
            </a:r>
            <a:r>
              <a:rPr lang="en-US" dirty="0"/>
              <a:t> (pre-installed on Kali)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Web browser </a:t>
            </a:r>
            <a:r>
              <a:rPr lang="en-US" dirty="0"/>
              <a:t>(recommended to use Chromium-based or Firefox)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Stalking Skills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/>
          </a:p>
        </p:txBody>
      </p:sp>
      <p:sp>
        <p:nvSpPr>
          <p:cNvPr id="439" name="Google Shape;439;p37">
            <a:extLst>
              <a:ext uri="{FF2B5EF4-FFF2-40B4-BE49-F238E27FC236}">
                <a16:creationId xmlns:a16="http://schemas.microsoft.com/office/drawing/2014/main" id="{7113DE14-9A76-EDB6-6D79-1B203417AAB7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902437" y="3679800"/>
            <a:ext cx="2658900" cy="3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latin typeface="Orbitron Medium"/>
                <a:ea typeface="Orbitron Medium"/>
                <a:cs typeface="Orbitron Medium"/>
                <a:sym typeface="Orbitron Medium"/>
              </a:rPr>
              <a:t>Web Exploitation</a:t>
            </a:r>
            <a:endParaRPr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440" name="Google Shape;440;p37">
            <a:extLst>
              <a:ext uri="{FF2B5EF4-FFF2-40B4-BE49-F238E27FC236}">
                <a16:creationId xmlns:a16="http://schemas.microsoft.com/office/drawing/2014/main" id="{47DF1BF7-FC98-235E-B15C-7B24CECFE7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18509" y="1240666"/>
            <a:ext cx="2350800" cy="23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Web browser </a:t>
            </a:r>
            <a:r>
              <a:rPr lang="en-US" dirty="0"/>
              <a:t>(recommended to use Chromium-based or Firefox)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Text editor </a:t>
            </a:r>
            <a:r>
              <a:rPr lang="en-US" dirty="0"/>
              <a:t>(recommended to use VS Code)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Burp Suite </a:t>
            </a:r>
            <a:r>
              <a:rPr lang="en-US" dirty="0"/>
              <a:t>Community Edition</a:t>
            </a:r>
            <a:endParaRPr dirty="0"/>
          </a:p>
        </p:txBody>
      </p:sp>
      <p:cxnSp>
        <p:nvCxnSpPr>
          <p:cNvPr id="441" name="Google Shape;441;p37">
            <a:extLst>
              <a:ext uri="{FF2B5EF4-FFF2-40B4-BE49-F238E27FC236}">
                <a16:creationId xmlns:a16="http://schemas.microsoft.com/office/drawing/2014/main" id="{015FBC65-DBC5-383F-EF63-33EB5D25E8EE}"/>
              </a:ext>
            </a:extLst>
          </p:cNvPr>
          <p:cNvCxnSpPr/>
          <p:nvPr/>
        </p:nvCxnSpPr>
        <p:spPr>
          <a:xfrm>
            <a:off x="1918698" y="3637450"/>
            <a:ext cx="26427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2" name="Google Shape;442;p37">
            <a:extLst>
              <a:ext uri="{FF2B5EF4-FFF2-40B4-BE49-F238E27FC236}">
                <a16:creationId xmlns:a16="http://schemas.microsoft.com/office/drawing/2014/main" id="{6A9CE924-8B9A-667C-CC3B-7B57815D38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5400000">
            <a:off x="-1078675" y="2329325"/>
            <a:ext cx="4062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Tools We will Use</a:t>
            </a:r>
            <a:endParaRPr sz="2700" dirty="0"/>
          </a:p>
        </p:txBody>
      </p:sp>
      <p:cxnSp>
        <p:nvCxnSpPr>
          <p:cNvPr id="443" name="Google Shape;443;p37">
            <a:extLst>
              <a:ext uri="{FF2B5EF4-FFF2-40B4-BE49-F238E27FC236}">
                <a16:creationId xmlns:a16="http://schemas.microsoft.com/office/drawing/2014/main" id="{FFCA90F2-8E18-52A2-361A-6BBC21088E8D}"/>
              </a:ext>
            </a:extLst>
          </p:cNvPr>
          <p:cNvCxnSpPr/>
          <p:nvPr/>
        </p:nvCxnSpPr>
        <p:spPr>
          <a:xfrm>
            <a:off x="5757075" y="3637450"/>
            <a:ext cx="26427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5" name="Google Shape;445;p37">
            <a:extLst>
              <a:ext uri="{FF2B5EF4-FFF2-40B4-BE49-F238E27FC236}">
                <a16:creationId xmlns:a16="http://schemas.microsoft.com/office/drawing/2014/main" id="{99C467F6-E322-4681-212F-D68077487BB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749090" y="3679800"/>
            <a:ext cx="2642700" cy="3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latin typeface="Orbitron Medium"/>
                <a:ea typeface="Orbitron Medium"/>
                <a:cs typeface="Orbitron Medium"/>
                <a:sym typeface="Orbitron Medium"/>
              </a:rPr>
              <a:t>OSINT</a:t>
            </a:r>
            <a:endParaRPr b="0" dirty="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2" name="Round Single Corner Rectangle 1">
            <a:extLst>
              <a:ext uri="{FF2B5EF4-FFF2-40B4-BE49-F238E27FC236}">
                <a16:creationId xmlns:a16="http://schemas.microsoft.com/office/drawing/2014/main" id="{8A4208FC-1A22-90D5-7FBA-AF180ACB7518}"/>
              </a:ext>
            </a:extLst>
          </p:cNvPr>
          <p:cNvSpPr/>
          <p:nvPr/>
        </p:nvSpPr>
        <p:spPr>
          <a:xfrm flipV="1">
            <a:off x="0" y="0"/>
            <a:ext cx="2091193" cy="445273"/>
          </a:xfrm>
          <a:prstGeom prst="round1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logo&#10;&#10;Description automatically generated">
            <a:extLst>
              <a:ext uri="{FF2B5EF4-FFF2-40B4-BE49-F238E27FC236}">
                <a16:creationId xmlns:a16="http://schemas.microsoft.com/office/drawing/2014/main" id="{4E0C78CC-4DB6-36E4-3B44-885E0D245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07" y="77109"/>
            <a:ext cx="908089" cy="291054"/>
          </a:xfrm>
          <a:prstGeom prst="rect">
            <a:avLst/>
          </a:prstGeom>
        </p:spPr>
      </p:pic>
      <p:pic>
        <p:nvPicPr>
          <p:cNvPr id="4" name="Picture 3" descr="A blu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B7740F2B-2C5E-0EAF-BA64-5EA1CD97E4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103" y="65634"/>
            <a:ext cx="633974" cy="31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36528"/>
      </p:ext>
    </p:extLst>
  </p:cSld>
  <p:clrMapOvr>
    <a:masterClrMapping/>
  </p:clrMapOvr>
</p:sld>
</file>

<file path=ppt/theme/theme1.xml><?xml version="1.0" encoding="utf-8"?>
<a:theme xmlns:a="http://schemas.openxmlformats.org/drawingml/2006/main" name="eSports Campaign by Slidesgo">
  <a:themeElements>
    <a:clrScheme name="Simple Light">
      <a:dk1>
        <a:srgbClr val="000000"/>
      </a:dk1>
      <a:lt1>
        <a:srgbClr val="FFFFFF"/>
      </a:lt1>
      <a:dk2>
        <a:srgbClr val="474747"/>
      </a:dk2>
      <a:lt2>
        <a:srgbClr val="EEEEEE"/>
      </a:lt2>
      <a:accent1>
        <a:srgbClr val="FF111E"/>
      </a:accent1>
      <a:accent2>
        <a:srgbClr val="EEEEEE"/>
      </a:accent2>
      <a:accent3>
        <a:srgbClr val="474747"/>
      </a:accent3>
      <a:accent4>
        <a:srgbClr val="FFFFFF"/>
      </a:accent4>
      <a:accent5>
        <a:srgbClr val="000000"/>
      </a:accent5>
      <a:accent6>
        <a:srgbClr val="FF111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553</Words>
  <Application>Microsoft Macintosh PowerPoint</Application>
  <PresentationFormat>On-screen Show (16:9)</PresentationFormat>
  <Paragraphs>107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Orbitron Medium</vt:lpstr>
      <vt:lpstr>Comfortaa</vt:lpstr>
      <vt:lpstr>Open Sans</vt:lpstr>
      <vt:lpstr>Monaco</vt:lpstr>
      <vt:lpstr>Orbitron</vt:lpstr>
      <vt:lpstr>Arial</vt:lpstr>
      <vt:lpstr>eSports Campaign by Slidesgo</vt:lpstr>
      <vt:lpstr>Intro to CTF</vt:lpstr>
      <vt:lpstr>Table of Contents</vt:lpstr>
      <vt:lpstr>Overview of CTF</vt:lpstr>
      <vt:lpstr>Categories of CTF</vt:lpstr>
      <vt:lpstr>Types of Challenges</vt:lpstr>
      <vt:lpstr>Types of Challenges</vt:lpstr>
      <vt:lpstr>Types of Challenges</vt:lpstr>
      <vt:lpstr>Steps of Solving</vt:lpstr>
      <vt:lpstr>Tools We will Use</vt:lpstr>
      <vt:lpstr>CTF Exercise</vt:lpstr>
      <vt:lpstr>Mini CTF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CTF</dc:title>
  <cp:lastModifiedBy>Ammar Farhan Bin Mohamad Rizam</cp:lastModifiedBy>
  <cp:revision>6</cp:revision>
  <dcterms:modified xsi:type="dcterms:W3CDTF">2024-02-10T07:13:20Z</dcterms:modified>
</cp:coreProperties>
</file>